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678" r:id="rId5"/>
    <p:sldMasterId id="2147483725" r:id="rId6"/>
    <p:sldMasterId id="2147483708" r:id="rId7"/>
    <p:sldMasterId id="2147483775" r:id="rId8"/>
    <p:sldMasterId id="2147483823" r:id="rId9"/>
  </p:sldMasterIdLst>
  <p:notesMasterIdLst>
    <p:notesMasterId r:id="rId21"/>
  </p:notesMasterIdLst>
  <p:sldIdLst>
    <p:sldId id="339" r:id="rId10"/>
    <p:sldId id="461" r:id="rId11"/>
    <p:sldId id="369" r:id="rId12"/>
    <p:sldId id="349" r:id="rId13"/>
    <p:sldId id="355" r:id="rId14"/>
    <p:sldId id="413" r:id="rId15"/>
    <p:sldId id="412" r:id="rId16"/>
    <p:sldId id="441" r:id="rId17"/>
    <p:sldId id="350" r:id="rId18"/>
    <p:sldId id="348" r:id="rId19"/>
    <p:sldId id="3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13D310-5643-5234-FA0C-E7226917A4EA}" name="Gretchen Bliss" initials="GB" userId="S::gbliss@uccs.edu::1ba6d2fe-795b-4ffa-be6c-34e8869a719a" providerId="AD"/>
  <p188:author id="{551EAB87-F77B-C85D-2467-02DC3EA2AF3C}" name="Mary Ann Tillman" initials="MT" userId="S::mtillman@uccs.edu::628402be-cf0c-4bca-9970-eb3a47354d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9"/>
    <a:srgbClr val="D3B9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56374-3D3B-2FED-FF01-F2DE7B328253}" v="8" dt="2024-03-07T21:57:36.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a1c3d880bd1dbeaa/Desktop/Copy%20of%20Impact%20slid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a1c3d880bd1dbeaa/Desktop/Copy%20of%20Impact%20sl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'[Copy of Impact slide.xlsx]Sheet1'!$B$1</c:f>
              <c:strCache>
                <c:ptCount val="1"/>
                <c:pt idx="0">
                  <c:v>Amount</c:v>
                </c:pt>
              </c:strCache>
            </c:strRef>
          </c:tx>
          <c:spPr>
            <a:solidFill>
              <a:schemeClr val="tx1"/>
            </a:solidFill>
            <a:ln w="127000" cap="sq">
              <a:solidFill>
                <a:schemeClr val="tx1"/>
              </a:solidFill>
              <a:miter lim="800000"/>
            </a:ln>
            <a:effectLst/>
          </c:spPr>
          <c:invertIfNegative val="0"/>
          <c:dPt>
            <c:idx val="12"/>
            <c:invertIfNegative val="0"/>
            <c:bubble3D val="0"/>
            <c:spPr>
              <a:solidFill>
                <a:schemeClr val="accent4">
                  <a:lumMod val="75000"/>
                </a:schemeClr>
              </a:solidFill>
              <a:ln w="127000" cap="sq">
                <a:solidFill>
                  <a:schemeClr val="accent4">
                    <a:lumMod val="75000"/>
                  </a:schemeClr>
                </a:solidFill>
                <a:miter lim="800000"/>
              </a:ln>
              <a:effectLst/>
            </c:spPr>
            <c:extLst>
              <c:ext xmlns:c16="http://schemas.microsoft.com/office/drawing/2014/chart" uri="{C3380CC4-5D6E-409C-BE32-E72D297353CC}">
                <c16:uniqueId val="{00000001-7D27-4671-BF10-1ACD40BA124E}"/>
              </c:ext>
            </c:extLst>
          </c:dPt>
          <c:dPt>
            <c:idx val="13"/>
            <c:invertIfNegative val="0"/>
            <c:bubble3D val="0"/>
            <c:spPr>
              <a:solidFill>
                <a:schemeClr val="tx1"/>
              </a:solidFill>
              <a:ln w="127000" cap="sq">
                <a:solidFill>
                  <a:schemeClr val="accent4">
                    <a:lumMod val="75000"/>
                  </a:schemeClr>
                </a:solidFill>
                <a:miter lim="800000"/>
              </a:ln>
              <a:effectLst/>
            </c:spPr>
            <c:extLst>
              <c:ext xmlns:c16="http://schemas.microsoft.com/office/drawing/2014/chart" uri="{C3380CC4-5D6E-409C-BE32-E72D297353CC}">
                <c16:uniqueId val="{00000003-7D27-4671-BF10-1ACD40BA124E}"/>
              </c:ext>
            </c:extLst>
          </c:dPt>
          <c:dPt>
            <c:idx val="14"/>
            <c:invertIfNegative val="0"/>
            <c:bubble3D val="0"/>
            <c:spPr>
              <a:solidFill>
                <a:schemeClr val="tx1"/>
              </a:solidFill>
              <a:ln w="127000" cap="sq">
                <a:solidFill>
                  <a:schemeClr val="accent4">
                    <a:lumMod val="75000"/>
                  </a:schemeClr>
                </a:solidFill>
                <a:miter lim="800000"/>
              </a:ln>
              <a:effectLst/>
            </c:spPr>
            <c:extLst>
              <c:ext xmlns:c16="http://schemas.microsoft.com/office/drawing/2014/chart" uri="{C3380CC4-5D6E-409C-BE32-E72D297353CC}">
                <c16:uniqueId val="{00000005-7D27-4671-BF10-1ACD40BA124E}"/>
              </c:ext>
            </c:extLst>
          </c:dPt>
          <c:dPt>
            <c:idx val="15"/>
            <c:invertIfNegative val="0"/>
            <c:bubble3D val="0"/>
            <c:spPr>
              <a:solidFill>
                <a:schemeClr val="tx1"/>
              </a:solidFill>
              <a:ln w="127000" cap="sq">
                <a:solidFill>
                  <a:schemeClr val="accent4">
                    <a:lumMod val="75000"/>
                  </a:schemeClr>
                </a:solidFill>
                <a:miter lim="800000"/>
              </a:ln>
              <a:effectLst/>
            </c:spPr>
            <c:extLst>
              <c:ext xmlns:c16="http://schemas.microsoft.com/office/drawing/2014/chart" uri="{C3380CC4-5D6E-409C-BE32-E72D297353CC}">
                <c16:uniqueId val="{00000007-7D27-4671-BF10-1ACD40BA124E}"/>
              </c:ext>
            </c:extLst>
          </c:dPt>
          <c:dPt>
            <c:idx val="16"/>
            <c:invertIfNegative val="0"/>
            <c:bubble3D val="0"/>
            <c:spPr>
              <a:solidFill>
                <a:schemeClr val="tx1"/>
              </a:solidFill>
              <a:ln w="127000" cap="sq">
                <a:solidFill>
                  <a:schemeClr val="accent4">
                    <a:lumMod val="75000"/>
                  </a:schemeClr>
                </a:solidFill>
                <a:miter lim="800000"/>
              </a:ln>
              <a:effectLst/>
            </c:spPr>
            <c:extLst>
              <c:ext xmlns:c16="http://schemas.microsoft.com/office/drawing/2014/chart" uri="{C3380CC4-5D6E-409C-BE32-E72D297353CC}">
                <c16:uniqueId val="{00000009-7D27-4671-BF10-1ACD40BA124E}"/>
              </c:ext>
            </c:extLst>
          </c:dPt>
          <c:dPt>
            <c:idx val="17"/>
            <c:invertIfNegative val="0"/>
            <c:bubble3D val="0"/>
            <c:spPr>
              <a:solidFill>
                <a:schemeClr val="accent5"/>
              </a:solidFill>
              <a:ln w="127000" cap="sq">
                <a:solidFill>
                  <a:schemeClr val="accent4">
                    <a:lumMod val="75000"/>
                  </a:schemeClr>
                </a:solidFill>
                <a:miter lim="800000"/>
              </a:ln>
              <a:effectLst/>
            </c:spPr>
            <c:extLst>
              <c:ext xmlns:c16="http://schemas.microsoft.com/office/drawing/2014/chart" uri="{C3380CC4-5D6E-409C-BE32-E72D297353CC}">
                <c16:uniqueId val="{0000000B-7D27-4671-BF10-1ACD40BA124E}"/>
              </c:ext>
            </c:extLst>
          </c:dPt>
          <c:dPt>
            <c:idx val="18"/>
            <c:invertIfNegative val="0"/>
            <c:bubble3D val="0"/>
            <c:spPr>
              <a:solidFill>
                <a:schemeClr val="accent4">
                  <a:lumMod val="75000"/>
                </a:schemeClr>
              </a:solidFill>
              <a:ln w="127000" cap="sq">
                <a:solidFill>
                  <a:schemeClr val="accent4">
                    <a:lumMod val="75000"/>
                  </a:schemeClr>
                </a:solidFill>
                <a:miter lim="800000"/>
              </a:ln>
              <a:effectLst/>
            </c:spPr>
            <c:extLst>
              <c:ext xmlns:c16="http://schemas.microsoft.com/office/drawing/2014/chart" uri="{C3380CC4-5D6E-409C-BE32-E72D297353CC}">
                <c16:uniqueId val="{0000000D-7D27-4671-BF10-1ACD40BA124E}"/>
              </c:ext>
            </c:extLst>
          </c:dPt>
          <c:cat>
            <c:strRef>
              <c:f>'[Copy of Impact slide.xlsx]Sheet1'!$A$2:$A$22</c:f>
              <c:strCache>
                <c:ptCount val="19"/>
                <c:pt idx="0">
                  <c:v>NCC</c:v>
                </c:pt>
                <c:pt idx="1">
                  <c:v>Student Scholarships</c:v>
                </c:pt>
                <c:pt idx="2">
                  <c:v>EAS salaries 3 faculty</c:v>
                </c:pt>
                <c:pt idx="3">
                  <c:v>CoB Salary 1 faculty</c:v>
                </c:pt>
                <c:pt idx="4">
                  <c:v>EAS Grant Projects</c:v>
                </c:pt>
                <c:pt idx="5">
                  <c:v>CoPS Grant Projects</c:v>
                </c:pt>
                <c:pt idx="6">
                  <c:v>CoB Grant Projects</c:v>
                </c:pt>
                <c:pt idx="7">
                  <c:v>CoE Grant Projects</c:v>
                </c:pt>
                <c:pt idx="8">
                  <c:v>LAS Grant Projects</c:v>
                </c:pt>
                <c:pt idx="9">
                  <c:v>U/G Research Grants </c:v>
                </c:pt>
                <c:pt idx="10">
                  <c:v>Faculty Seed Grants</c:v>
                </c:pt>
                <c:pt idx="12">
                  <c:v>CPO Salaries and fringe</c:v>
                </c:pt>
                <c:pt idx="13">
                  <c:v>WiCyS /Cyber Clubs</c:v>
                </c:pt>
                <c:pt idx="14">
                  <c:v>MWCC</c:v>
                </c:pt>
                <c:pt idx="15">
                  <c:v>Student Positions -3</c:v>
                </c:pt>
                <c:pt idx="16">
                  <c:v>Industry Events</c:v>
                </c:pt>
                <c:pt idx="17">
                  <c:v>WiCyS Conference Sponsorship</c:v>
                </c:pt>
                <c:pt idx="18">
                  <c:v>CPO Operating</c:v>
                </c:pt>
              </c:strCache>
              <c:extLst/>
            </c:strRef>
          </c:cat>
          <c:val>
            <c:numRef>
              <c:f>'[Copy of Impact slide.xlsx]Sheet1'!$B$2:$B$22</c:f>
              <c:numCache>
                <c:formatCode>"$"#,##0_);[Red]\("$"#,##0\)</c:formatCode>
                <c:ptCount val="19"/>
                <c:pt idx="0">
                  <c:v>800000</c:v>
                </c:pt>
                <c:pt idx="1">
                  <c:v>580000</c:v>
                </c:pt>
                <c:pt idx="2">
                  <c:v>279000</c:v>
                </c:pt>
                <c:pt idx="3">
                  <c:v>143000</c:v>
                </c:pt>
                <c:pt idx="4">
                  <c:v>180000</c:v>
                </c:pt>
                <c:pt idx="5">
                  <c:v>106000</c:v>
                </c:pt>
                <c:pt idx="6">
                  <c:v>75000</c:v>
                </c:pt>
                <c:pt idx="7">
                  <c:v>18000</c:v>
                </c:pt>
                <c:pt idx="8">
                  <c:v>16000</c:v>
                </c:pt>
                <c:pt idx="9">
                  <c:v>14000</c:v>
                </c:pt>
                <c:pt idx="10">
                  <c:v>30000</c:v>
                </c:pt>
                <c:pt idx="12" formatCode="#,##0">
                  <c:v>400000</c:v>
                </c:pt>
                <c:pt idx="13">
                  <c:v>2500</c:v>
                </c:pt>
                <c:pt idx="14">
                  <c:v>3000</c:v>
                </c:pt>
                <c:pt idx="15" formatCode="#,##0">
                  <c:v>20000</c:v>
                </c:pt>
                <c:pt idx="16" formatCode="#,##0">
                  <c:v>3000</c:v>
                </c:pt>
                <c:pt idx="17" formatCode="#,##0">
                  <c:v>8000</c:v>
                </c:pt>
                <c:pt idx="18" formatCode="#,##0">
                  <c:v>122500</c:v>
                </c:pt>
              </c:numCache>
              <c:extLst/>
            </c:numRef>
          </c:val>
          <c:extLst>
            <c:ext xmlns:c16="http://schemas.microsoft.com/office/drawing/2014/chart" uri="{C3380CC4-5D6E-409C-BE32-E72D297353CC}">
              <c16:uniqueId val="{0000000E-7D27-4671-BF10-1ACD40BA124E}"/>
            </c:ext>
          </c:extLst>
        </c:ser>
        <c:ser>
          <c:idx val="1"/>
          <c:order val="1"/>
          <c:tx>
            <c:strRef>
              <c:f>'[Copy of Impact slide.xlsx]Sheet1'!$C$1</c:f>
              <c:strCache>
                <c:ptCount val="1"/>
                <c:pt idx="0">
                  <c:v>%</c:v>
                </c:pt>
              </c:strCache>
            </c:strRef>
          </c:tx>
          <c:spPr>
            <a:solidFill>
              <a:schemeClr val="accent2"/>
            </a:solidFill>
            <a:ln>
              <a:noFill/>
            </a:ln>
            <a:effectLst/>
          </c:spPr>
          <c:invertIfNegative val="0"/>
          <c:cat>
            <c:strRef>
              <c:f>'[Copy of Impact slide.xlsx]Sheet1'!$A$2:$A$22</c:f>
              <c:strCache>
                <c:ptCount val="19"/>
                <c:pt idx="0">
                  <c:v>NCC</c:v>
                </c:pt>
                <c:pt idx="1">
                  <c:v>Student Scholarships</c:v>
                </c:pt>
                <c:pt idx="2">
                  <c:v>EAS salaries 3 faculty</c:v>
                </c:pt>
                <c:pt idx="3">
                  <c:v>CoB Salary 1 faculty</c:v>
                </c:pt>
                <c:pt idx="4">
                  <c:v>EAS Grant Projects</c:v>
                </c:pt>
                <c:pt idx="5">
                  <c:v>CoPS Grant Projects</c:v>
                </c:pt>
                <c:pt idx="6">
                  <c:v>CoB Grant Projects</c:v>
                </c:pt>
                <c:pt idx="7">
                  <c:v>CoE Grant Projects</c:v>
                </c:pt>
                <c:pt idx="8">
                  <c:v>LAS Grant Projects</c:v>
                </c:pt>
                <c:pt idx="9">
                  <c:v>U/G Research Grants </c:v>
                </c:pt>
                <c:pt idx="10">
                  <c:v>Faculty Seed Grants</c:v>
                </c:pt>
                <c:pt idx="12">
                  <c:v>CPO Salaries and fringe</c:v>
                </c:pt>
                <c:pt idx="13">
                  <c:v>WiCyS /Cyber Clubs</c:v>
                </c:pt>
                <c:pt idx="14">
                  <c:v>MWCC</c:v>
                </c:pt>
                <c:pt idx="15">
                  <c:v>Student Positions -3</c:v>
                </c:pt>
                <c:pt idx="16">
                  <c:v>Industry Events</c:v>
                </c:pt>
                <c:pt idx="17">
                  <c:v>WiCyS Conference Sponsorship</c:v>
                </c:pt>
                <c:pt idx="18">
                  <c:v>CPO Operating</c:v>
                </c:pt>
              </c:strCache>
              <c:extLst/>
            </c:strRef>
          </c:cat>
          <c:val>
            <c:numRef>
              <c:f>'[Copy of Impact slide.xlsx]Sheet1'!$C$2:$C$22</c:f>
              <c:numCache>
                <c:formatCode>0.00%</c:formatCode>
                <c:ptCount val="19"/>
                <c:pt idx="0">
                  <c:v>0.2857142857142857</c:v>
                </c:pt>
                <c:pt idx="1">
                  <c:v>0.20714285714285716</c:v>
                </c:pt>
                <c:pt idx="2">
                  <c:v>9.9642857142857144E-2</c:v>
                </c:pt>
                <c:pt idx="3">
                  <c:v>5.1071428571428573E-2</c:v>
                </c:pt>
                <c:pt idx="4">
                  <c:v>6.4285714285714279E-2</c:v>
                </c:pt>
                <c:pt idx="5">
                  <c:v>3.785714285714286E-2</c:v>
                </c:pt>
                <c:pt idx="6">
                  <c:v>2.6785714285714284E-2</c:v>
                </c:pt>
                <c:pt idx="7">
                  <c:v>6.4285714285714285E-3</c:v>
                </c:pt>
                <c:pt idx="8">
                  <c:v>5.7142857142857143E-3</c:v>
                </c:pt>
                <c:pt idx="9">
                  <c:v>5.0000000000000001E-3</c:v>
                </c:pt>
                <c:pt idx="10">
                  <c:v>1.0714285714285714E-2</c:v>
                </c:pt>
                <c:pt idx="12">
                  <c:v>0.14285714285714285</c:v>
                </c:pt>
                <c:pt idx="13">
                  <c:v>8.9285714285714283E-4</c:v>
                </c:pt>
                <c:pt idx="14">
                  <c:v>1.0714285714285715E-3</c:v>
                </c:pt>
                <c:pt idx="15">
                  <c:v>7.1428571428571426E-3</c:v>
                </c:pt>
                <c:pt idx="16">
                  <c:v>1.0714285714285715E-3</c:v>
                </c:pt>
                <c:pt idx="17">
                  <c:v>2.8571428571428571E-3</c:v>
                </c:pt>
                <c:pt idx="18">
                  <c:v>4.3749999999999997E-2</c:v>
                </c:pt>
              </c:numCache>
              <c:extLst/>
            </c:numRef>
          </c:val>
          <c:extLst>
            <c:ext xmlns:c16="http://schemas.microsoft.com/office/drawing/2014/chart" uri="{C3380CC4-5D6E-409C-BE32-E72D297353CC}">
              <c16:uniqueId val="{0000000F-7D27-4671-BF10-1ACD40BA124E}"/>
            </c:ext>
          </c:extLst>
        </c:ser>
        <c:dLbls>
          <c:showLegendKey val="0"/>
          <c:showVal val="0"/>
          <c:showCatName val="0"/>
          <c:showSerName val="0"/>
          <c:showPercent val="0"/>
          <c:showBubbleSize val="0"/>
        </c:dLbls>
        <c:gapWidth val="100"/>
        <c:overlap val="100"/>
        <c:axId val="414560799"/>
        <c:axId val="38685951"/>
        <c:extLst>
          <c:ext xmlns:c15="http://schemas.microsoft.com/office/drawing/2012/chart" uri="{02D57815-91ED-43cb-92C2-25804820EDAC}">
            <c15:filteredBarSeries>
              <c15:ser>
                <c:idx val="2"/>
                <c:order val="2"/>
                <c:tx>
                  <c:strRef>
                    <c:extLst>
                      <c:ext uri="{02D57815-91ED-43cb-92C2-25804820EDAC}">
                        <c15:formulaRef>
                          <c15:sqref>'[Copy of Impact slide.xlsx]Sheet1'!$D$1</c15:sqref>
                        </c15:formulaRef>
                      </c:ext>
                    </c:extLst>
                    <c:strCache>
                      <c:ptCount val="1"/>
                      <c:pt idx="0">
                        <c:v>Partnership</c:v>
                      </c:pt>
                    </c:strCache>
                  </c:strRef>
                </c:tx>
                <c:spPr>
                  <a:solidFill>
                    <a:schemeClr val="accent3"/>
                  </a:solidFill>
                  <a:ln>
                    <a:noFill/>
                  </a:ln>
                  <a:effectLst/>
                </c:spPr>
                <c:invertIfNegative val="0"/>
                <c:cat>
                  <c:strRef>
                    <c:extLst>
                      <c:ext uri="{02D57815-91ED-43cb-92C2-25804820EDAC}">
                        <c15:formulaRef>
                          <c15:sqref>'[Copy of Impact slide.xlsx]Sheet1'!$A$2:$A$22</c15:sqref>
                        </c15:formulaRef>
                      </c:ext>
                    </c:extLst>
                    <c:strCache>
                      <c:ptCount val="19"/>
                      <c:pt idx="0">
                        <c:v>NCC</c:v>
                      </c:pt>
                      <c:pt idx="1">
                        <c:v>Student Scholarships</c:v>
                      </c:pt>
                      <c:pt idx="2">
                        <c:v>EAS salaries 3 faculty</c:v>
                      </c:pt>
                      <c:pt idx="3">
                        <c:v>CoB Salary 1 faculty</c:v>
                      </c:pt>
                      <c:pt idx="4">
                        <c:v>EAS Grant Projects</c:v>
                      </c:pt>
                      <c:pt idx="5">
                        <c:v>CoPS Grant Projects</c:v>
                      </c:pt>
                      <c:pt idx="6">
                        <c:v>CoB Grant Projects</c:v>
                      </c:pt>
                      <c:pt idx="7">
                        <c:v>CoE Grant Projects</c:v>
                      </c:pt>
                      <c:pt idx="8">
                        <c:v>LAS Grant Projects</c:v>
                      </c:pt>
                      <c:pt idx="9">
                        <c:v>U/G Research Grants </c:v>
                      </c:pt>
                      <c:pt idx="10">
                        <c:v>Faculty Seed Grants</c:v>
                      </c:pt>
                      <c:pt idx="12">
                        <c:v>CPO Salaries and fringe</c:v>
                      </c:pt>
                      <c:pt idx="13">
                        <c:v>WiCyS /Cyber Clubs</c:v>
                      </c:pt>
                      <c:pt idx="14">
                        <c:v>MWCC</c:v>
                      </c:pt>
                      <c:pt idx="15">
                        <c:v>Student Positions -3</c:v>
                      </c:pt>
                      <c:pt idx="16">
                        <c:v>Industry Events</c:v>
                      </c:pt>
                      <c:pt idx="17">
                        <c:v>WiCyS Conference Sponsorship</c:v>
                      </c:pt>
                      <c:pt idx="18">
                        <c:v>CPO Operating</c:v>
                      </c:pt>
                    </c:strCache>
                  </c:strRef>
                </c:cat>
                <c:val>
                  <c:numRef>
                    <c:extLst>
                      <c:ext uri="{02D57815-91ED-43cb-92C2-25804820EDAC}">
                        <c15:formulaRef>
                          <c15:sqref>'[Copy of Impact slide.xlsx]Sheet1'!$D$2:$D$22</c15:sqref>
                        </c15:formulaRef>
                      </c:ext>
                    </c:extLst>
                    <c:numCache>
                      <c:formatCode>General</c:formatCode>
                      <c:ptCount val="19"/>
                      <c:pt idx="0" formatCode="@">
                        <c:v>0</c:v>
                      </c:pt>
                      <c:pt idx="2" formatCode="@">
                        <c:v>0</c:v>
                      </c:pt>
                      <c:pt idx="5" formatCode="@">
                        <c:v>0</c:v>
                      </c:pt>
                      <c:pt idx="7" formatCode="@">
                        <c:v>0</c:v>
                      </c:pt>
                      <c:pt idx="8" formatCode="@">
                        <c:v>0</c:v>
                      </c:pt>
                      <c:pt idx="10" formatCode="@">
                        <c:v>0</c:v>
                      </c:pt>
                      <c:pt idx="12" formatCode="@">
                        <c:v>0</c:v>
                      </c:pt>
                      <c:pt idx="13" formatCode="@">
                        <c:v>0</c:v>
                      </c:pt>
                      <c:pt idx="14" formatCode="@">
                        <c:v>0</c:v>
                      </c:pt>
                      <c:pt idx="15" formatCode="@">
                        <c:v>0</c:v>
                      </c:pt>
                      <c:pt idx="16" formatCode="@">
                        <c:v>0</c:v>
                      </c:pt>
                      <c:pt idx="17" formatCode="@">
                        <c:v>0</c:v>
                      </c:pt>
                    </c:numCache>
                  </c:numRef>
                </c:val>
                <c:extLst>
                  <c:ext xmlns:c16="http://schemas.microsoft.com/office/drawing/2014/chart" uri="{C3380CC4-5D6E-409C-BE32-E72D297353CC}">
                    <c16:uniqueId val="{00000010-7D27-4671-BF10-1ACD40BA124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'[Copy of Impact slide.xlsx]Sheet1'!$E$1</c15:sqref>
                        </c15:formulaRef>
                      </c:ext>
                    </c:extLst>
                    <c:strCache>
                      <c:ptCount val="1"/>
                      <c:pt idx="0">
                        <c:v>Outreach</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'[Copy of Impact slide.xlsx]Sheet1'!$A$2:$A$22</c15:sqref>
                        </c15:formulaRef>
                      </c:ext>
                    </c:extLst>
                    <c:strCache>
                      <c:ptCount val="19"/>
                      <c:pt idx="0">
                        <c:v>NCC</c:v>
                      </c:pt>
                      <c:pt idx="1">
                        <c:v>Student Scholarships</c:v>
                      </c:pt>
                      <c:pt idx="2">
                        <c:v>EAS salaries 3 faculty</c:v>
                      </c:pt>
                      <c:pt idx="3">
                        <c:v>CoB Salary 1 faculty</c:v>
                      </c:pt>
                      <c:pt idx="4">
                        <c:v>EAS Grant Projects</c:v>
                      </c:pt>
                      <c:pt idx="5">
                        <c:v>CoPS Grant Projects</c:v>
                      </c:pt>
                      <c:pt idx="6">
                        <c:v>CoB Grant Projects</c:v>
                      </c:pt>
                      <c:pt idx="7">
                        <c:v>CoE Grant Projects</c:v>
                      </c:pt>
                      <c:pt idx="8">
                        <c:v>LAS Grant Projects</c:v>
                      </c:pt>
                      <c:pt idx="9">
                        <c:v>U/G Research Grants </c:v>
                      </c:pt>
                      <c:pt idx="10">
                        <c:v>Faculty Seed Grants</c:v>
                      </c:pt>
                      <c:pt idx="12">
                        <c:v>CPO Salaries and fringe</c:v>
                      </c:pt>
                      <c:pt idx="13">
                        <c:v>WiCyS /Cyber Clubs</c:v>
                      </c:pt>
                      <c:pt idx="14">
                        <c:v>MWCC</c:v>
                      </c:pt>
                      <c:pt idx="15">
                        <c:v>Student Positions -3</c:v>
                      </c:pt>
                      <c:pt idx="16">
                        <c:v>Industry Events</c:v>
                      </c:pt>
                      <c:pt idx="17">
                        <c:v>WiCyS Conference Sponsorship</c:v>
                      </c:pt>
                      <c:pt idx="18">
                        <c:v>CPO Operating</c:v>
                      </c:pt>
                    </c:strCache>
                  </c:strRef>
                </c:cat>
                <c:val>
                  <c:numRef>
                    <c:extLst xmlns:c15="http://schemas.microsoft.com/office/drawing/2012/chart">
                      <c:ext xmlns:c15="http://schemas.microsoft.com/office/drawing/2012/chart" uri="{02D57815-91ED-43cb-92C2-25804820EDAC}">
                        <c15:formulaRef>
                          <c15:sqref>'[Copy of Impact slide.xlsx]Sheet1'!$E$2:$E$22</c15:sqref>
                        </c15:formulaRef>
                      </c:ext>
                    </c:extLst>
                    <c:numCache>
                      <c:formatCode>General</c:formatCode>
                      <c:ptCount val="19"/>
                      <c:pt idx="0" formatCode="@">
                        <c:v>0</c:v>
                      </c:pt>
                      <c:pt idx="4" formatCode="@">
                        <c:v>0</c:v>
                      </c:pt>
                      <c:pt idx="5" formatCode="@">
                        <c:v>0</c:v>
                      </c:pt>
                      <c:pt idx="7" formatCode="@">
                        <c:v>0</c:v>
                      </c:pt>
                      <c:pt idx="12" formatCode="@">
                        <c:v>0</c:v>
                      </c:pt>
                      <c:pt idx="13" formatCode="@">
                        <c:v>0</c:v>
                      </c:pt>
                      <c:pt idx="14" formatCode="@">
                        <c:v>0</c:v>
                      </c:pt>
                      <c:pt idx="15" formatCode="@">
                        <c:v>0</c:v>
                      </c:pt>
                      <c:pt idx="16" formatCode="@">
                        <c:v>0</c:v>
                      </c:pt>
                      <c:pt idx="17" formatCode="@">
                        <c:v>0</c:v>
                      </c:pt>
                    </c:numCache>
                  </c:numRef>
                </c:val>
                <c:extLst xmlns:c15="http://schemas.microsoft.com/office/drawing/2012/chart">
                  <c:ext xmlns:c16="http://schemas.microsoft.com/office/drawing/2014/chart" uri="{C3380CC4-5D6E-409C-BE32-E72D297353CC}">
                    <c16:uniqueId val="{00000011-7D27-4671-BF10-1ACD40BA124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'[Copy of Impact slide.xlsx]Sheet1'!$F$1</c15:sqref>
                        </c15:formulaRef>
                      </c:ext>
                    </c:extLst>
                    <c:strCache>
                      <c:ptCount val="1"/>
                      <c:pt idx="0">
                        <c:v>Workforce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'[Copy of Impact slide.xlsx]Sheet1'!$A$2:$A$22</c15:sqref>
                        </c15:formulaRef>
                      </c:ext>
                    </c:extLst>
                    <c:strCache>
                      <c:ptCount val="19"/>
                      <c:pt idx="0">
                        <c:v>NCC</c:v>
                      </c:pt>
                      <c:pt idx="1">
                        <c:v>Student Scholarships</c:v>
                      </c:pt>
                      <c:pt idx="2">
                        <c:v>EAS salaries 3 faculty</c:v>
                      </c:pt>
                      <c:pt idx="3">
                        <c:v>CoB Salary 1 faculty</c:v>
                      </c:pt>
                      <c:pt idx="4">
                        <c:v>EAS Grant Projects</c:v>
                      </c:pt>
                      <c:pt idx="5">
                        <c:v>CoPS Grant Projects</c:v>
                      </c:pt>
                      <c:pt idx="6">
                        <c:v>CoB Grant Projects</c:v>
                      </c:pt>
                      <c:pt idx="7">
                        <c:v>CoE Grant Projects</c:v>
                      </c:pt>
                      <c:pt idx="8">
                        <c:v>LAS Grant Projects</c:v>
                      </c:pt>
                      <c:pt idx="9">
                        <c:v>U/G Research Grants </c:v>
                      </c:pt>
                      <c:pt idx="10">
                        <c:v>Faculty Seed Grants</c:v>
                      </c:pt>
                      <c:pt idx="12">
                        <c:v>CPO Salaries and fringe</c:v>
                      </c:pt>
                      <c:pt idx="13">
                        <c:v>WiCyS /Cyber Clubs</c:v>
                      </c:pt>
                      <c:pt idx="14">
                        <c:v>MWCC</c:v>
                      </c:pt>
                      <c:pt idx="15">
                        <c:v>Student Positions -3</c:v>
                      </c:pt>
                      <c:pt idx="16">
                        <c:v>Industry Events</c:v>
                      </c:pt>
                      <c:pt idx="17">
                        <c:v>WiCyS Conference Sponsorship</c:v>
                      </c:pt>
                      <c:pt idx="18">
                        <c:v>CPO Operating</c:v>
                      </c:pt>
                    </c:strCache>
                  </c:strRef>
                </c:cat>
                <c:val>
                  <c:numRef>
                    <c:extLst xmlns:c15="http://schemas.microsoft.com/office/drawing/2012/chart">
                      <c:ext xmlns:c15="http://schemas.microsoft.com/office/drawing/2012/chart" uri="{02D57815-91ED-43cb-92C2-25804820EDAC}">
                        <c15:formulaRef>
                          <c15:sqref>'[Copy of Impact slide.xlsx]Sheet1'!$F$2:$F$22</c15:sqref>
                        </c15:formulaRef>
                      </c:ext>
                    </c:extLst>
                    <c:numCache>
                      <c:formatCode>@</c:formatCode>
                      <c:ptCount val="19"/>
                      <c:pt idx="0">
                        <c:v>0</c:v>
                      </c:pt>
                      <c:pt idx="1">
                        <c:v>0</c:v>
                      </c:pt>
                      <c:pt idx="2">
                        <c:v>0</c:v>
                      </c:pt>
                      <c:pt idx="3">
                        <c:v>0</c:v>
                      </c:pt>
                      <c:pt idx="4">
                        <c:v>0</c:v>
                      </c:pt>
                      <c:pt idx="5">
                        <c:v>0</c:v>
                      </c:pt>
                      <c:pt idx="6">
                        <c:v>0</c:v>
                      </c:pt>
                      <c:pt idx="7">
                        <c:v>0</c:v>
                      </c:pt>
                      <c:pt idx="8">
                        <c:v>0</c:v>
                      </c:pt>
                      <c:pt idx="9">
                        <c:v>0</c:v>
                      </c:pt>
                      <c:pt idx="12">
                        <c:v>0</c:v>
                      </c:pt>
                      <c:pt idx="13">
                        <c:v>0</c:v>
                      </c:pt>
                      <c:pt idx="14">
                        <c:v>0</c:v>
                      </c:pt>
                      <c:pt idx="15">
                        <c:v>0</c:v>
                      </c:pt>
                      <c:pt idx="16">
                        <c:v>0</c:v>
                      </c:pt>
                      <c:pt idx="17">
                        <c:v>0</c:v>
                      </c:pt>
                    </c:numCache>
                  </c:numRef>
                </c:val>
                <c:extLst xmlns:c15="http://schemas.microsoft.com/office/drawing/2012/chart">
                  <c:ext xmlns:c16="http://schemas.microsoft.com/office/drawing/2014/chart" uri="{C3380CC4-5D6E-409C-BE32-E72D297353CC}">
                    <c16:uniqueId val="{00000012-7D27-4671-BF10-1ACD40BA124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'[Copy of Impact slide.xlsx]Sheet1'!$G$1</c15:sqref>
                        </c15:formulaRef>
                      </c:ext>
                    </c:extLst>
                    <c:strCache>
                      <c:ptCount val="1"/>
                      <c:pt idx="0">
                        <c:v>Education</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'[Copy of Impact slide.xlsx]Sheet1'!$A$2:$A$22</c15:sqref>
                        </c15:formulaRef>
                      </c:ext>
                    </c:extLst>
                    <c:strCache>
                      <c:ptCount val="19"/>
                      <c:pt idx="0">
                        <c:v>NCC</c:v>
                      </c:pt>
                      <c:pt idx="1">
                        <c:v>Student Scholarships</c:v>
                      </c:pt>
                      <c:pt idx="2">
                        <c:v>EAS salaries 3 faculty</c:v>
                      </c:pt>
                      <c:pt idx="3">
                        <c:v>CoB Salary 1 faculty</c:v>
                      </c:pt>
                      <c:pt idx="4">
                        <c:v>EAS Grant Projects</c:v>
                      </c:pt>
                      <c:pt idx="5">
                        <c:v>CoPS Grant Projects</c:v>
                      </c:pt>
                      <c:pt idx="6">
                        <c:v>CoB Grant Projects</c:v>
                      </c:pt>
                      <c:pt idx="7">
                        <c:v>CoE Grant Projects</c:v>
                      </c:pt>
                      <c:pt idx="8">
                        <c:v>LAS Grant Projects</c:v>
                      </c:pt>
                      <c:pt idx="9">
                        <c:v>U/G Research Grants </c:v>
                      </c:pt>
                      <c:pt idx="10">
                        <c:v>Faculty Seed Grants</c:v>
                      </c:pt>
                      <c:pt idx="12">
                        <c:v>CPO Salaries and fringe</c:v>
                      </c:pt>
                      <c:pt idx="13">
                        <c:v>WiCyS /Cyber Clubs</c:v>
                      </c:pt>
                      <c:pt idx="14">
                        <c:v>MWCC</c:v>
                      </c:pt>
                      <c:pt idx="15">
                        <c:v>Student Positions -3</c:v>
                      </c:pt>
                      <c:pt idx="16">
                        <c:v>Industry Events</c:v>
                      </c:pt>
                      <c:pt idx="17">
                        <c:v>WiCyS Conference Sponsorship</c:v>
                      </c:pt>
                      <c:pt idx="18">
                        <c:v>CPO Operating</c:v>
                      </c:pt>
                    </c:strCache>
                  </c:strRef>
                </c:cat>
                <c:val>
                  <c:numRef>
                    <c:extLst xmlns:c15="http://schemas.microsoft.com/office/drawing/2012/chart">
                      <c:ext xmlns:c15="http://schemas.microsoft.com/office/drawing/2012/chart" uri="{02D57815-91ED-43cb-92C2-25804820EDAC}">
                        <c15:formulaRef>
                          <c15:sqref>'[Copy of Impact slide.xlsx]Sheet1'!$G$2:$G$22</c15:sqref>
                        </c15:formulaRef>
                      </c:ext>
                    </c:extLst>
                    <c:numCache>
                      <c:formatCode>@</c:formatCode>
                      <c:ptCount val="19"/>
                      <c:pt idx="1">
                        <c:v>0</c:v>
                      </c:pt>
                      <c:pt idx="2">
                        <c:v>0</c:v>
                      </c:pt>
                      <c:pt idx="3">
                        <c:v>0</c:v>
                      </c:pt>
                      <c:pt idx="4">
                        <c:v>0</c:v>
                      </c:pt>
                      <c:pt idx="5">
                        <c:v>0</c:v>
                      </c:pt>
                      <c:pt idx="6">
                        <c:v>0</c:v>
                      </c:pt>
                      <c:pt idx="7">
                        <c:v>0</c:v>
                      </c:pt>
                      <c:pt idx="8">
                        <c:v>0</c:v>
                      </c:pt>
                      <c:pt idx="9">
                        <c:v>0</c:v>
                      </c:pt>
                      <c:pt idx="10">
                        <c:v>0</c:v>
                      </c:pt>
                      <c:pt idx="12">
                        <c:v>0</c:v>
                      </c:pt>
                      <c:pt idx="13">
                        <c:v>0</c:v>
                      </c:pt>
                      <c:pt idx="14">
                        <c:v>0</c:v>
                      </c:pt>
                      <c:pt idx="15">
                        <c:v>0</c:v>
                      </c:pt>
                      <c:pt idx="16">
                        <c:v>0</c:v>
                      </c:pt>
                      <c:pt idx="17">
                        <c:v>0</c:v>
                      </c:pt>
                    </c:numCache>
                  </c:numRef>
                </c:val>
                <c:extLst xmlns:c15="http://schemas.microsoft.com/office/drawing/2012/chart">
                  <c:ext xmlns:c16="http://schemas.microsoft.com/office/drawing/2014/chart" uri="{C3380CC4-5D6E-409C-BE32-E72D297353CC}">
                    <c16:uniqueId val="{00000013-7D27-4671-BF10-1ACD40BA124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'[Copy of Impact slide.xlsx]Sheet1'!$H$1</c15:sqref>
                        </c15:formulaRef>
                      </c:ext>
                    </c:extLst>
                    <c:strCache>
                      <c:ptCount val="1"/>
                      <c:pt idx="0">
                        <c:v>Research</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'[Copy of Impact slide.xlsx]Sheet1'!$A$2:$A$22</c15:sqref>
                        </c15:formulaRef>
                      </c:ext>
                    </c:extLst>
                    <c:strCache>
                      <c:ptCount val="19"/>
                      <c:pt idx="0">
                        <c:v>NCC</c:v>
                      </c:pt>
                      <c:pt idx="1">
                        <c:v>Student Scholarships</c:v>
                      </c:pt>
                      <c:pt idx="2">
                        <c:v>EAS salaries 3 faculty</c:v>
                      </c:pt>
                      <c:pt idx="3">
                        <c:v>CoB Salary 1 faculty</c:v>
                      </c:pt>
                      <c:pt idx="4">
                        <c:v>EAS Grant Projects</c:v>
                      </c:pt>
                      <c:pt idx="5">
                        <c:v>CoPS Grant Projects</c:v>
                      </c:pt>
                      <c:pt idx="6">
                        <c:v>CoB Grant Projects</c:v>
                      </c:pt>
                      <c:pt idx="7">
                        <c:v>CoE Grant Projects</c:v>
                      </c:pt>
                      <c:pt idx="8">
                        <c:v>LAS Grant Projects</c:v>
                      </c:pt>
                      <c:pt idx="9">
                        <c:v>U/G Research Grants </c:v>
                      </c:pt>
                      <c:pt idx="10">
                        <c:v>Faculty Seed Grants</c:v>
                      </c:pt>
                      <c:pt idx="12">
                        <c:v>CPO Salaries and fringe</c:v>
                      </c:pt>
                      <c:pt idx="13">
                        <c:v>WiCyS /Cyber Clubs</c:v>
                      </c:pt>
                      <c:pt idx="14">
                        <c:v>MWCC</c:v>
                      </c:pt>
                      <c:pt idx="15">
                        <c:v>Student Positions -3</c:v>
                      </c:pt>
                      <c:pt idx="16">
                        <c:v>Industry Events</c:v>
                      </c:pt>
                      <c:pt idx="17">
                        <c:v>WiCyS Conference Sponsorship</c:v>
                      </c:pt>
                      <c:pt idx="18">
                        <c:v>CPO Operating</c:v>
                      </c:pt>
                    </c:strCache>
                  </c:strRef>
                </c:cat>
                <c:val>
                  <c:numRef>
                    <c:extLst xmlns:c15="http://schemas.microsoft.com/office/drawing/2012/chart">
                      <c:ext xmlns:c15="http://schemas.microsoft.com/office/drawing/2012/chart" uri="{02D57815-91ED-43cb-92C2-25804820EDAC}">
                        <c15:formulaRef>
                          <c15:sqref>'[Copy of Impact slide.xlsx]Sheet1'!$H$2:$H$22</c15:sqref>
                        </c15:formulaRef>
                      </c:ext>
                    </c:extLst>
                    <c:numCache>
                      <c:formatCode>General</c:formatCode>
                      <c:ptCount val="19"/>
                      <c:pt idx="2" formatCode="@">
                        <c:v>0</c:v>
                      </c:pt>
                      <c:pt idx="3" formatCode="@">
                        <c:v>0</c:v>
                      </c:pt>
                      <c:pt idx="4" formatCode="@">
                        <c:v>0</c:v>
                      </c:pt>
                      <c:pt idx="5" formatCode="@">
                        <c:v>0</c:v>
                      </c:pt>
                      <c:pt idx="8" formatCode="@">
                        <c:v>0</c:v>
                      </c:pt>
                      <c:pt idx="9" formatCode="@">
                        <c:v>0</c:v>
                      </c:pt>
                      <c:pt idx="10" formatCode="@">
                        <c:v>0</c:v>
                      </c:pt>
                      <c:pt idx="12" formatCode="@">
                        <c:v>0</c:v>
                      </c:pt>
                      <c:pt idx="15" formatCode="@">
                        <c:v>0</c:v>
                      </c:pt>
                      <c:pt idx="16" formatCode="@">
                        <c:v>0</c:v>
                      </c:pt>
                      <c:pt idx="17" formatCode="@">
                        <c:v>0</c:v>
                      </c:pt>
                    </c:numCache>
                  </c:numRef>
                </c:val>
                <c:extLst xmlns:c15="http://schemas.microsoft.com/office/drawing/2012/chart">
                  <c:ext xmlns:c16="http://schemas.microsoft.com/office/drawing/2014/chart" uri="{C3380CC4-5D6E-409C-BE32-E72D297353CC}">
                    <c16:uniqueId val="{00000014-7D27-4671-BF10-1ACD40BA124E}"/>
                  </c:ext>
                </c:extLst>
              </c15:ser>
            </c15:filteredBarSeries>
          </c:ext>
        </c:extLst>
      </c:barChart>
      <c:catAx>
        <c:axId val="41456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38685951"/>
        <c:crosses val="autoZero"/>
        <c:auto val="1"/>
        <c:lblAlgn val="ctr"/>
        <c:lblOffset val="100"/>
        <c:noMultiLvlLbl val="0"/>
      </c:catAx>
      <c:valAx>
        <c:axId val="38685951"/>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14560799"/>
        <c:crosses val="autoZero"/>
        <c:crossBetween val="between"/>
      </c:valAx>
      <c:dTable>
        <c:showHorzBorder val="0"/>
        <c:showVertBorder val="0"/>
        <c:showOutline val="0"/>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'[Copy of Impact slide.xlsx]Sheet1'!$C$1</c:f>
              <c:strCache>
                <c:ptCount val="1"/>
                <c:pt idx="0">
                  <c:v>%</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4F30-42F5-B858-1254F2A0D35D}"/>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4F30-42F5-B858-1254F2A0D35D}"/>
              </c:ext>
            </c:extLst>
          </c:dPt>
          <c:dLbls>
            <c:dLbl>
              <c:idx val="1"/>
              <c:layout>
                <c:manualLayout>
                  <c:x val="-0.14684078209933196"/>
                  <c:y val="-0.1155735618145456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30-42F5-B858-1254F2A0D35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'[Copy of Impact slide.xlsx]Sheet1'!$A$2:$A$22</c:f>
              <c:strCache>
                <c:ptCount val="2"/>
                <c:pt idx="0">
                  <c:v>Non-CPO Total</c:v>
                </c:pt>
                <c:pt idx="1">
                  <c:v>CPO Total</c:v>
                </c:pt>
              </c:strCache>
              <c:extLst/>
            </c:strRef>
          </c:cat>
          <c:val>
            <c:numRef>
              <c:f>'[Copy of Impact slide.xlsx]Sheet1'!$C$2:$C$22</c:f>
              <c:numCache>
                <c:formatCode>0.00%</c:formatCode>
                <c:ptCount val="2"/>
                <c:pt idx="0">
                  <c:v>0.80035714285714288</c:v>
                </c:pt>
                <c:pt idx="1">
                  <c:v>0.19964285714285715</c:v>
                </c:pt>
              </c:numCache>
              <c:extLst/>
            </c:numRef>
          </c:val>
          <c:extLst>
            <c:ext xmlns:c16="http://schemas.microsoft.com/office/drawing/2014/chart" uri="{C3380CC4-5D6E-409C-BE32-E72D297353CC}">
              <c16:uniqueId val="{00000004-4F30-42F5-B858-1254F2A0D35D}"/>
            </c:ext>
          </c:extLst>
        </c:ser>
        <c:dLbls>
          <c:dLblPos val="ctr"/>
          <c:showLegendKey val="0"/>
          <c:showVal val="1"/>
          <c:showCatName val="0"/>
          <c:showSerName val="0"/>
          <c:showPercent val="0"/>
          <c:showBubbleSize val="0"/>
          <c:showLeaderLines val="1"/>
        </c:dLbls>
        <c:firstSliceAng val="162"/>
        <c:extLst>
          <c:ext xmlns:c15="http://schemas.microsoft.com/office/drawing/2012/chart" uri="{02D57815-91ED-43cb-92C2-25804820EDAC}">
            <c15:filteredPieSeries>
              <c15:ser>
                <c:idx val="0"/>
                <c:order val="0"/>
                <c:tx>
                  <c:strRef>
                    <c:extLst>
                      <c:ext uri="{02D57815-91ED-43cb-92C2-25804820EDAC}">
                        <c15:formulaRef>
                          <c15:sqref>'[Copy of Impact slide.xlsx]Sheet1'!$B$1</c15:sqref>
                        </c15:formulaRef>
                      </c:ext>
                    </c:extLst>
                    <c:strCache>
                      <c:ptCount val="1"/>
                      <c:pt idx="0">
                        <c:v>Amount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4F30-42F5-B858-1254F2A0D3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4F30-42F5-B858-1254F2A0D35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'[Copy of Impact slide.xlsx]Sheet1'!$A$2:$A$22</c15:sqref>
                        </c15:formulaRef>
                      </c:ext>
                    </c:extLst>
                    <c:strCache>
                      <c:ptCount val="2"/>
                      <c:pt idx="0">
                        <c:v>Non-CPO Total</c:v>
                      </c:pt>
                      <c:pt idx="1">
                        <c:v>CPO Total</c:v>
                      </c:pt>
                    </c:strCache>
                  </c:strRef>
                </c:cat>
                <c:val>
                  <c:numRef>
                    <c:extLst>
                      <c:ext uri="{02D57815-91ED-43cb-92C2-25804820EDAC}">
                        <c15:formulaRef>
                          <c15:sqref>'[Copy of Impact slide.xlsx]Sheet1'!$B$2:$B$22</c15:sqref>
                        </c15:formulaRef>
                      </c:ext>
                    </c:extLst>
                    <c:numCache>
                      <c:formatCode>#,##0</c:formatCode>
                      <c:ptCount val="2"/>
                      <c:pt idx="0" formatCode="&quot;$&quot;#,##0_);[Red]\(&quot;$&quot;#,##0\)">
                        <c:v>2241000</c:v>
                      </c:pt>
                      <c:pt idx="1">
                        <c:v>559000</c:v>
                      </c:pt>
                    </c:numCache>
                  </c:numRef>
                </c:val>
                <c:extLst>
                  <c:ext xmlns:c16="http://schemas.microsoft.com/office/drawing/2014/chart" uri="{C3380CC4-5D6E-409C-BE32-E72D297353CC}">
                    <c16:uniqueId val="{00000009-4F30-42F5-B858-1254F2A0D35D}"/>
                  </c:ext>
                </c:extLst>
              </c15:ser>
            </c15:filteredPieSeries>
          </c:ext>
        </c:extLst>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2D6E-975A-1D4A-81E4-4582964E8804}" type="datetimeFigureOut">
              <a:rPr lang="en-US" smtClean="0"/>
              <a:t>3/7/2024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7104-9149-7A49-982A-E6B2AA98BBBA}" type="slidenum">
              <a:rPr lang="en-US" smtClean="0"/>
              <a:t>‹#›</a:t>
            </a:fld>
            <a:endParaRPr lang="en-US"/>
          </a:p>
        </p:txBody>
      </p:sp>
    </p:spTree>
    <p:extLst>
      <p:ext uri="{BB962C8B-B14F-4D97-AF65-F5344CB8AC3E}">
        <p14:creationId xmlns:p14="http://schemas.microsoft.com/office/powerpoint/2010/main" val="279402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800" b="0" i="0">
                <a:solidFill>
                  <a:srgbClr val="000000"/>
                </a:solidFill>
                <a:effectLst/>
                <a:latin typeface="Calibri"/>
                <a:cs typeface="Calibri"/>
              </a:rPr>
              <a:t>​</a:t>
            </a:r>
            <a:r>
              <a:rPr lang="en-US">
                <a:solidFill>
                  <a:srgbClr val="000000"/>
                </a:solidFill>
                <a:latin typeface="Calibri"/>
                <a:cs typeface="Calibri"/>
              </a:rPr>
              <a:t>Good morning and welcome to UCCS!</a:t>
            </a:r>
          </a:p>
          <a:p>
            <a:r>
              <a:rPr lang="en-US">
                <a:cs typeface="Calibri"/>
              </a:rPr>
              <a:t>I am Gretchen Bliss, Director of Cybersecurity Programs at UCCS</a:t>
            </a:r>
            <a:endParaRPr lang="en-US">
              <a:ea typeface="Calibri"/>
              <a:cs typeface="Calibri"/>
            </a:endParaRPr>
          </a:p>
          <a:p>
            <a:endParaRPr lang="en-US">
              <a:cs typeface="Calibri"/>
            </a:endParaRPr>
          </a:p>
          <a:p>
            <a:r>
              <a:rPr lang="en-US">
                <a:cs typeface="Calibri"/>
              </a:rPr>
              <a:t>We are very excited to discuss Senate Bill 18-086 and cybersecurity funding at UCCS.</a:t>
            </a:r>
            <a:endParaRPr lang="en-US">
              <a:ea typeface="Calibri"/>
              <a:cs typeface="Calibri"/>
            </a:endParaRPr>
          </a:p>
          <a:p>
            <a:r>
              <a:rPr lang="en-US">
                <a:cs typeface="Calibri"/>
              </a:rPr>
              <a:t>Thank you for making time in your busy schedules. </a:t>
            </a:r>
            <a:endParaRPr lang="en-US">
              <a:ea typeface="Calibri"/>
              <a:cs typeface="Calibri"/>
            </a:endParaRPr>
          </a:p>
          <a:p>
            <a:endParaRPr lang="en-US">
              <a:cs typeface="Calibri"/>
            </a:endParaRPr>
          </a:p>
          <a:p>
            <a:r>
              <a:rPr lang="en-US">
                <a:ea typeface="Calibri" panose="020F0502020204030204"/>
                <a:cs typeface="Calibri"/>
              </a:rPr>
              <a:t>Per the Chancellor... explain HB 18-086. Share the expectations of the legislation (this is detailed on slide 5), but that $800k goes to the NCC, 20% must go to scholarships, etc. Share that UCCS is the leader for this funding in the state across the 6 IHEs and the NCC, who else is involved, etc.</a:t>
            </a:r>
            <a:endParaRPr lang="en-US">
              <a:cs typeface="Calibri"/>
            </a:endParaRPr>
          </a:p>
        </p:txBody>
      </p:sp>
      <p:sp>
        <p:nvSpPr>
          <p:cNvPr id="4" name="Slide Number Placeholder 3"/>
          <p:cNvSpPr>
            <a:spLocks noGrp="1"/>
          </p:cNvSpPr>
          <p:nvPr>
            <p:ph type="sldNum" sz="quarter" idx="5"/>
          </p:nvPr>
        </p:nvSpPr>
        <p:spPr/>
        <p:txBody>
          <a:bodyPr/>
          <a:lstStyle/>
          <a:p>
            <a:fld id="{6C3F3450-6C55-A44B-BC23-5CE5AEC419F8}" type="slidenum">
              <a:rPr lang="en-US" smtClean="0"/>
              <a:t>1</a:t>
            </a:fld>
            <a:endParaRPr lang="en-US"/>
          </a:p>
        </p:txBody>
      </p:sp>
    </p:spTree>
    <p:extLst>
      <p:ext uri="{BB962C8B-B14F-4D97-AF65-F5344CB8AC3E}">
        <p14:creationId xmlns:p14="http://schemas.microsoft.com/office/powerpoint/2010/main" val="374531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3F3450-6C55-A44B-BC23-5CE5AEC419F8}" type="slidenum">
              <a:rPr lang="en-US" smtClean="0"/>
              <a:t>3</a:t>
            </a:fld>
            <a:endParaRPr lang="en-US"/>
          </a:p>
        </p:txBody>
      </p:sp>
    </p:spTree>
    <p:extLst>
      <p:ext uri="{BB962C8B-B14F-4D97-AF65-F5344CB8AC3E}">
        <p14:creationId xmlns:p14="http://schemas.microsoft.com/office/powerpoint/2010/main" val="10057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3F3450-6C55-A44B-BC23-5CE5AEC419F8}" type="slidenum">
              <a:rPr lang="en-US" smtClean="0"/>
              <a:t>4</a:t>
            </a:fld>
            <a:endParaRPr lang="en-US"/>
          </a:p>
        </p:txBody>
      </p:sp>
    </p:spTree>
    <p:extLst>
      <p:ext uri="{BB962C8B-B14F-4D97-AF65-F5344CB8AC3E}">
        <p14:creationId xmlns:p14="http://schemas.microsoft.com/office/powerpoint/2010/main" val="181804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3F3450-6C55-A44B-BC23-5CE5AEC419F8}" type="slidenum">
              <a:rPr lang="en-US" smtClean="0"/>
              <a:t>5</a:t>
            </a:fld>
            <a:endParaRPr lang="en-US"/>
          </a:p>
        </p:txBody>
      </p:sp>
    </p:spTree>
    <p:extLst>
      <p:ext uri="{BB962C8B-B14F-4D97-AF65-F5344CB8AC3E}">
        <p14:creationId xmlns:p14="http://schemas.microsoft.com/office/powerpoint/2010/main" val="289968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F3450-6C55-A44B-BC23-5CE5AEC41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02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This state level funding – the Cybersecurity Strategic Initiative (SB 18-086) currently provides 100% of our non-grant funding. Unfortunately, the bill expires next year on 30 Jun 2024. </a:t>
            </a:r>
          </a:p>
          <a:p>
            <a:endParaRPr lang="en-US">
              <a:cs typeface="Calibri"/>
            </a:endParaRPr>
          </a:p>
          <a:p>
            <a:r>
              <a:rPr lang="en-US">
                <a:cs typeface="Calibri"/>
              </a:rPr>
              <a:t>Here's what we're doing with it. Without that money much of this is going away – unless we find alternate funding.</a:t>
            </a:r>
          </a:p>
          <a:p>
            <a:endParaRPr lang="en-US">
              <a:cs typeface="Calibri"/>
            </a:endParaRPr>
          </a:p>
          <a:p>
            <a:r>
              <a:rPr lang="en-US">
                <a:cs typeface="Calibri"/>
              </a:rPr>
              <a:t>More than 80% does not go toward funding the CPO office and programs. That is represented on the right chart. And of that &lt;20%, CPO salaries are about 71% of CPO totals – roughly 14% of the total CSI money.</a:t>
            </a:r>
          </a:p>
          <a:p>
            <a:endParaRPr lang="en-US">
              <a:cs typeface="Calibri"/>
            </a:endParaRPr>
          </a:p>
          <a:p>
            <a:r>
              <a:rPr lang="en-US">
                <a:cs typeface="Calibri"/>
              </a:rPr>
              <a:t>As we’ve developed new programs with the CSI money, we’ve taken great pains to ensure they align with the POWER strategy for Cyber Programs at UCCS. That’s shown in both of these charts.</a:t>
            </a:r>
          </a:p>
          <a:p>
            <a:endParaRPr lang="en-US">
              <a:cs typeface="Calibri"/>
            </a:endParaRPr>
          </a:p>
          <a:p>
            <a:r>
              <a:rPr lang="en-US">
                <a:cs typeface="Calibri"/>
              </a:rPr>
              <a:t>Working left to right on the left chart, which represents investments granted to cyber outside the Cyber Programs Office and across UCCS, the investments are as follows:</a:t>
            </a:r>
          </a:p>
          <a:p>
            <a:pPr marL="171450" indent="-171450">
              <a:buFont typeface="Arial" panose="020B0604020202020204" pitchFamily="34" charset="0"/>
              <a:buChar char="•"/>
            </a:pPr>
            <a:r>
              <a:rPr lang="en-US">
                <a:cs typeface="Calibri"/>
              </a:rPr>
              <a:t>the largest single investment of UCCS state money goes to funding the National Cybersecurity Center – the NCC, which was started in 2016 by then-governor Hickenlooper</a:t>
            </a:r>
          </a:p>
          <a:p>
            <a:pPr marL="171450" indent="-171450">
              <a:buFont typeface="Arial" panose="020B0604020202020204" pitchFamily="34" charset="0"/>
              <a:buChar char="•"/>
            </a:pPr>
            <a:r>
              <a:rPr lang="en-US">
                <a:cs typeface="Calibri"/>
              </a:rPr>
              <a:t>The 2</a:t>
            </a:r>
            <a:r>
              <a:rPr lang="en-US" baseline="30000">
                <a:cs typeface="Calibri"/>
              </a:rPr>
              <a:t>nd</a:t>
            </a:r>
            <a:r>
              <a:rPr lang="en-US">
                <a:cs typeface="Calibri"/>
              </a:rPr>
              <a:t> bar shows scholarship investment. The grant requires that we dedicate at least 20% to student scholarships. Last year that amounted to almost $600k</a:t>
            </a:r>
          </a:p>
          <a:p>
            <a:pPr marL="171450" indent="-171450">
              <a:buFont typeface="Arial" panose="020B0604020202020204" pitchFamily="34" charset="0"/>
              <a:buChar char="•"/>
            </a:pPr>
            <a:r>
              <a:rPr lang="en-US">
                <a:cs typeface="Calibri"/>
              </a:rPr>
              <a:t>We are funding 4 UCCS faculty across the Colleges of Engineering and Business which amounts to about $425k – about 15% of the total. That line item alone is greater than the funding for the Cyber Program Office salaries</a:t>
            </a:r>
          </a:p>
          <a:p>
            <a:pPr marL="171450" indent="-171450">
              <a:buFont typeface="Arial" panose="020B0604020202020204" pitchFamily="34" charset="0"/>
              <a:buChar char="•"/>
            </a:pPr>
            <a:r>
              <a:rPr lang="en-US">
                <a:cs typeface="Calibri"/>
              </a:rPr>
              <a:t>Various grants have been given to UCCS colleges to promote interdisciplinary cyber projects with $395k and another $34k to fund students and faculty in cyber interests and projects</a:t>
            </a: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I wanted this group to understand that the vast majority of money that we are given by the state each year is spread across the entire university to drive cyber in to every aspect of campus.</a:t>
            </a: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a:cs typeface="Calibri"/>
              </a:rPr>
              <a:t>So that’s a quick view into the funding – let’s talk about impact of these funds.</a:t>
            </a:r>
          </a:p>
          <a:p>
            <a:endParaRPr lang="en-US">
              <a:cs typeface="Calibri"/>
            </a:endParaRPr>
          </a:p>
        </p:txBody>
      </p:sp>
      <p:sp>
        <p:nvSpPr>
          <p:cNvPr id="4" name="Slide Number Placeholder 3"/>
          <p:cNvSpPr>
            <a:spLocks noGrp="1"/>
          </p:cNvSpPr>
          <p:nvPr>
            <p:ph type="sldNum" sz="quarter" idx="5"/>
          </p:nvPr>
        </p:nvSpPr>
        <p:spPr/>
        <p:txBody>
          <a:bodyPr/>
          <a:lstStyle/>
          <a:p>
            <a:fld id="{6C3F3450-6C55-A44B-BC23-5CE5AEC419F8}" type="slidenum">
              <a:rPr lang="en-US" smtClean="0"/>
              <a:t>7</a:t>
            </a:fld>
            <a:endParaRPr lang="en-US"/>
          </a:p>
        </p:txBody>
      </p:sp>
    </p:spTree>
    <p:extLst>
      <p:ext uri="{BB962C8B-B14F-4D97-AF65-F5344CB8AC3E}">
        <p14:creationId xmlns:p14="http://schemas.microsoft.com/office/powerpoint/2010/main" val="69838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This is the list of faculty and staff research and program efforts and seed grants funded over the past 5 years, you will hear directly from 8 of them in our next session.  We used the seed grants to fund faculty to explore how to bring cybersecurity into interdisciplinary areas and may provide baseline funding for larger state and national grants. We collected quarterly reports from all awardees to ensure they are meeting the legislative mandate.</a:t>
            </a:r>
          </a:p>
          <a:p>
            <a:endParaRPr lang="en-US">
              <a:cs typeface="Calibri"/>
            </a:endParaRPr>
          </a:p>
          <a:p>
            <a:r>
              <a:rPr lang="en-US">
                <a:cs typeface="Calibri"/>
              </a:rPr>
              <a:t>For more detail and these specific lists, see the appendix/handouts.</a:t>
            </a:r>
          </a:p>
        </p:txBody>
      </p:sp>
      <p:sp>
        <p:nvSpPr>
          <p:cNvPr id="4" name="Slide Number Placeholder 3"/>
          <p:cNvSpPr>
            <a:spLocks noGrp="1"/>
          </p:cNvSpPr>
          <p:nvPr>
            <p:ph type="sldNum" sz="quarter" idx="5"/>
          </p:nvPr>
        </p:nvSpPr>
        <p:spPr/>
        <p:txBody>
          <a:bodyPr/>
          <a:lstStyle/>
          <a:p>
            <a:fld id="{E6AE7104-9149-7A49-982A-E6B2AA98BBBA}" type="slidenum">
              <a:rPr lang="en-US" smtClean="0"/>
              <a:t>9</a:t>
            </a:fld>
            <a:endParaRPr lang="en-US"/>
          </a:p>
        </p:txBody>
      </p:sp>
    </p:spTree>
    <p:extLst>
      <p:ext uri="{BB962C8B-B14F-4D97-AF65-F5344CB8AC3E}">
        <p14:creationId xmlns:p14="http://schemas.microsoft.com/office/powerpoint/2010/main" val="394141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a:cs typeface="Calibri"/>
              </a:rPr>
              <a:t>We mentioned all the pathways earlier and here is a breakout of where they are in the colleges at UCCS.</a:t>
            </a:r>
            <a:endParaRPr lang="en-US"/>
          </a:p>
          <a:p>
            <a:pPr>
              <a:defRPr/>
            </a:pPr>
            <a:endParaRPr lang="en-US">
              <a:cs typeface="Calibri"/>
            </a:endParaRPr>
          </a:p>
          <a:p>
            <a:pPr>
              <a:defRPr/>
            </a:pPr>
            <a:r>
              <a:rPr lang="en-US"/>
              <a:t>UCCS has articulation</a:t>
            </a:r>
            <a:r>
              <a:rPr lang="en-US" sz="1200" kern="1200">
                <a:solidFill>
                  <a:schemeClr val="tx1"/>
                </a:solidFill>
                <a:latin typeface="+mn-lt"/>
                <a:ea typeface="+mn-ea"/>
                <a:cs typeface="+mn-cs"/>
              </a:rPr>
              <a:t> agreements </a:t>
            </a:r>
            <a:r>
              <a:rPr lang="en-US"/>
              <a:t>in place with</a:t>
            </a:r>
            <a:r>
              <a:rPr lang="en-US" sz="1200" kern="1200">
                <a:solidFill>
                  <a:schemeClr val="tx1"/>
                </a:solidFill>
                <a:latin typeface="+mn-lt"/>
                <a:ea typeface="+mn-ea"/>
                <a:cs typeface="+mn-cs"/>
              </a:rPr>
              <a:t> </a:t>
            </a:r>
            <a:r>
              <a:rPr lang="en-US"/>
              <a:t>PPSC and PCC</a:t>
            </a:r>
            <a:r>
              <a:rPr lang="en-US" sz="1200" kern="1200">
                <a:solidFill>
                  <a:schemeClr val="tx1"/>
                </a:solidFill>
                <a:latin typeface="+mn-lt"/>
                <a:ea typeface="+mn-ea"/>
                <a:cs typeface="+mn-cs"/>
              </a:rPr>
              <a:t> </a:t>
            </a:r>
            <a:r>
              <a:rPr lang="en-US"/>
              <a:t>(Working on ACC) from</a:t>
            </a:r>
            <a:r>
              <a:rPr lang="en-US" sz="1200" kern="1200">
                <a:solidFill>
                  <a:schemeClr val="tx1"/>
                </a:solidFill>
                <a:latin typeface="+mn-lt"/>
                <a:ea typeface="+mn-ea"/>
                <a:cs typeface="+mn-cs"/>
              </a:rPr>
              <a:t> their Associate Cyber degrees to UCCS Bachelors </a:t>
            </a:r>
            <a:r>
              <a:rPr lang="en-US"/>
              <a:t>of Arts (non calculus based) </a:t>
            </a:r>
            <a:r>
              <a:rPr lang="en-US" sz="1200" kern="1200">
                <a:solidFill>
                  <a:schemeClr val="tx1"/>
                </a:solidFill>
                <a:latin typeface="+mn-lt"/>
                <a:ea typeface="+mn-ea"/>
                <a:cs typeface="+mn-cs"/>
              </a:rPr>
              <a:t>Computer Science</a:t>
            </a:r>
            <a:r>
              <a:rPr lang="en-US"/>
              <a:t> </a:t>
            </a:r>
            <a:endParaRPr lang="en-US">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a:defRPr/>
            </a:pPr>
            <a:r>
              <a:rPr lang="en-US" sz="1200" kern="1200">
                <a:solidFill>
                  <a:schemeClr val="tx1"/>
                </a:solidFill>
                <a:latin typeface="+mn-lt"/>
                <a:ea typeface="+mn-ea"/>
                <a:cs typeface="+mn-cs"/>
              </a:rPr>
              <a:t>ME: Master of Engineering</a:t>
            </a:r>
            <a:r>
              <a:rPr lang="en-US"/>
              <a:t> in Cybersecurity is our current NSA CAE Designated pathway</a:t>
            </a:r>
            <a:endParaRPr lang="en-US" sz="1200" kern="1200">
              <a:solidFill>
                <a:schemeClr val="tx1"/>
              </a:solidFill>
              <a:latin typeface="+mn-lt"/>
              <a:ea typeface="Calibri"/>
              <a:cs typeface="Calibri"/>
            </a:endParaRPr>
          </a:p>
          <a:p>
            <a:pPr>
              <a:defRPr/>
            </a:pPr>
            <a:r>
              <a:rPr lang="en-US"/>
              <a:t>Comp. Sci, while not directly cyber – you can choose the cyber track (or other related tracks like AI/ML, game design, generic/all, SW </a:t>
            </a:r>
            <a:r>
              <a:rPr lang="en-US" err="1"/>
              <a:t>eng.</a:t>
            </a:r>
            <a:r>
              <a:rPr lang="en-US"/>
              <a:t>)</a:t>
            </a:r>
          </a:p>
          <a:p>
            <a:pPr>
              <a:defRPr/>
            </a:pPr>
            <a:endParaRPr lang="en-US"/>
          </a:p>
          <a:p>
            <a:pPr>
              <a:defRPr/>
            </a:pPr>
            <a:r>
              <a:rPr lang="en-US">
                <a:cs typeface="Calibri"/>
              </a:rPr>
              <a:t>The only of its kind Bachelor's of Innovation with a security concentration area.</a:t>
            </a:r>
          </a:p>
          <a:p>
            <a:pPr>
              <a:defRPr/>
            </a:pPr>
            <a:endParaRPr lang="en-US">
              <a:cs typeface="Calibri"/>
            </a:endParaRPr>
          </a:p>
          <a:p>
            <a:pPr>
              <a:defRPr/>
            </a:pPr>
            <a:r>
              <a:rPr lang="en-US"/>
              <a:t>College </a:t>
            </a:r>
            <a:r>
              <a:rPr lang="en-US" sz="1200" kern="1200">
                <a:solidFill>
                  <a:schemeClr val="tx1"/>
                </a:solidFill>
                <a:latin typeface="+mn-lt"/>
                <a:ea typeface="+mn-ea"/>
                <a:cs typeface="+mn-cs"/>
              </a:rPr>
              <a:t>of Education</a:t>
            </a:r>
            <a:r>
              <a:rPr lang="en-US"/>
              <a:t> we do teacher workshops as they prepare for student teaching on how to bring cyber into their discipline area.</a:t>
            </a:r>
            <a:endParaRPr lang="en-US">
              <a:cs typeface="Calibri" panose="020F0502020204030204"/>
            </a:endParaRPr>
          </a:p>
          <a:p>
            <a:pPr>
              <a:defRPr/>
            </a:pPr>
            <a:endParaRPr lang="en-US">
              <a:cs typeface="Calibri" panose="020F0502020204030204"/>
            </a:endParaRPr>
          </a:p>
          <a:p>
            <a:pPr>
              <a:defRPr/>
            </a:pPr>
            <a:r>
              <a:rPr lang="en-US">
                <a:cs typeface="Calibri" panose="020F0502020204030204"/>
              </a:rPr>
              <a:t>College of Public Service has built a concentration are in Cyber forensics, policy and law</a:t>
            </a:r>
          </a:p>
          <a:p>
            <a:pPr>
              <a:defRPr/>
            </a:pPr>
            <a:endParaRPr lang="en-US">
              <a:cs typeface="Calibri" panose="020F0502020204030204"/>
            </a:endParaRPr>
          </a:p>
          <a:p>
            <a:pPr>
              <a:defRPr/>
            </a:pPr>
            <a:r>
              <a:rPr lang="en-US">
                <a:cs typeface="Calibri" panose="020F0502020204030204"/>
              </a:rPr>
              <a:t>Letters, Arts and Sciences has the technical Communication and Information Design (TCID), an interdisciplinary cybersecurity BA, and is exploring how to bring Cybersecurity into Sociology and psychology.</a:t>
            </a:r>
          </a:p>
          <a:p>
            <a:pPr>
              <a:defRPr/>
            </a:pPr>
            <a:endParaRPr lang="en-US"/>
          </a:p>
          <a:p>
            <a:pPr>
              <a:defRPr/>
            </a:pPr>
            <a:r>
              <a:rPr lang="en-US"/>
              <a:t>Working to identify where Nursing</a:t>
            </a:r>
            <a:r>
              <a:rPr lang="en-US" sz="1200" kern="1200">
                <a:solidFill>
                  <a:schemeClr val="tx1"/>
                </a:solidFill>
                <a:latin typeface="+mn-lt"/>
                <a:ea typeface="+mn-ea"/>
                <a:cs typeface="+mn-cs"/>
              </a:rPr>
              <a:t> </a:t>
            </a:r>
            <a:r>
              <a:rPr lang="en-US"/>
              <a:t>and Health Sciences has</a:t>
            </a:r>
            <a:r>
              <a:rPr lang="en-US" sz="1200" kern="1200">
                <a:solidFill>
                  <a:schemeClr val="tx1"/>
                </a:solidFill>
                <a:latin typeface="+mn-lt"/>
                <a:ea typeface="+mn-ea"/>
                <a:cs typeface="+mn-cs"/>
              </a:rPr>
              <a:t> cyber covered in their courses</a:t>
            </a:r>
            <a:r>
              <a:rPr lang="en-US"/>
              <a:t>.</a:t>
            </a:r>
            <a:endParaRPr lang="en-US" sz="1200" kern="1200">
              <a:solidFill>
                <a:schemeClr val="tx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E6AE7104-9149-7A49-982A-E6B2AA98BBBA}" type="slidenum">
              <a:rPr lang="en-US" smtClean="0"/>
              <a:t>10</a:t>
            </a:fld>
            <a:endParaRPr lang="en-US"/>
          </a:p>
        </p:txBody>
      </p:sp>
    </p:spTree>
    <p:extLst>
      <p:ext uri="{BB962C8B-B14F-4D97-AF65-F5344CB8AC3E}">
        <p14:creationId xmlns:p14="http://schemas.microsoft.com/office/powerpoint/2010/main" val="77099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11</a:t>
            </a:fld>
            <a:endParaRPr lang="en-US" noProof="0"/>
          </a:p>
        </p:txBody>
      </p:sp>
    </p:spTree>
    <p:extLst>
      <p:ext uri="{BB962C8B-B14F-4D97-AF65-F5344CB8AC3E}">
        <p14:creationId xmlns:p14="http://schemas.microsoft.com/office/powerpoint/2010/main" val="264119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94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494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8552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pic>
        <p:nvPicPr>
          <p:cNvPr id="5" name="Picture 4" descr="UCwCampuses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200" y="5867401"/>
            <a:ext cx="5689600" cy="815143"/>
          </a:xfrm>
          <a:prstGeom prst="rect">
            <a:avLst/>
          </a:prstGeom>
        </p:spPr>
      </p:pic>
      <p:pic>
        <p:nvPicPr>
          <p:cNvPr id="7" name="Picture 6" descr="Text&#10;&#10;Description automatically generated">
            <a:extLst>
              <a:ext uri="{FF2B5EF4-FFF2-40B4-BE49-F238E27FC236}">
                <a16:creationId xmlns:a16="http://schemas.microsoft.com/office/drawing/2014/main" id="{9241F493-3E33-2A42-8CE4-FD76958421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287908"/>
            <a:ext cx="4876800" cy="1444101"/>
          </a:xfrm>
          <a:prstGeom prst="rect">
            <a:avLst/>
          </a:prstGeom>
        </p:spPr>
      </p:pic>
    </p:spTree>
    <p:extLst>
      <p:ext uri="{BB962C8B-B14F-4D97-AF65-F5344CB8AC3E}">
        <p14:creationId xmlns:p14="http://schemas.microsoft.com/office/powerpoint/2010/main" val="88996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BBD53CA5-A01B-F6CF-4B85-ABAA136F20D1}"/>
              </a:ext>
            </a:extLst>
          </p:cNvPr>
          <p:cNvSpPr>
            <a:spLocks noGrp="1"/>
          </p:cNvSpPr>
          <p:nvPr>
            <p:ph type="body" sz="quarter" idx="10" hasCustomPrompt="1"/>
          </p:nvPr>
        </p:nvSpPr>
        <p:spPr>
          <a:xfrm>
            <a:off x="669585" y="182558"/>
            <a:ext cx="10433844" cy="930275"/>
          </a:xfrm>
          <a:prstGeom prst="rect">
            <a:avLst/>
          </a:prstGeom>
        </p:spPr>
        <p:txBody>
          <a:bodyPr anchor="ctr"/>
          <a:lstStyle>
            <a:lvl1pPr marL="0" indent="0">
              <a:buNone/>
              <a:defRPr sz="5250" b="1">
                <a:solidFill>
                  <a:srgbClr val="112346"/>
                </a:solidFill>
                <a:latin typeface="Teko" panose="02000000000000000000" pitchFamily="2" charset="77"/>
                <a:ea typeface="Roboto Condensed" panose="02000000000000000000" pitchFamily="2" charset="0"/>
                <a:cs typeface="Teko" panose="02000000000000000000" pitchFamily="2" charset="77"/>
              </a:defRPr>
            </a:lvl1pPr>
          </a:lstStyle>
          <a:p>
            <a:pPr lvl="0"/>
            <a:r>
              <a:rPr lang="en-US"/>
              <a:t>TITLE</a:t>
            </a:r>
          </a:p>
        </p:txBody>
      </p:sp>
      <p:pic>
        <p:nvPicPr>
          <p:cNvPr id="3" name="Picture 2" descr="Logo&#10;&#10;Description automatically generated">
            <a:extLst>
              <a:ext uri="{FF2B5EF4-FFF2-40B4-BE49-F238E27FC236}">
                <a16:creationId xmlns:a16="http://schemas.microsoft.com/office/drawing/2014/main" id="{6AB21071-9342-3C4D-0645-D417A5D26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236" y="5858067"/>
            <a:ext cx="825357" cy="825357"/>
          </a:xfrm>
          <a:prstGeom prst="rect">
            <a:avLst/>
          </a:prstGeom>
        </p:spPr>
      </p:pic>
      <p:pic>
        <p:nvPicPr>
          <p:cNvPr id="4" name="Picture 3" descr="A building with a sign on it&#10;&#10;Description automatically generated with medium confidence">
            <a:extLst>
              <a:ext uri="{FF2B5EF4-FFF2-40B4-BE49-F238E27FC236}">
                <a16:creationId xmlns:a16="http://schemas.microsoft.com/office/drawing/2014/main" id="{7302B71C-E36D-412A-9404-A9BBE491FC87}"/>
              </a:ext>
            </a:extLst>
          </p:cNvPr>
          <p:cNvPicPr>
            <a:picLocks noChangeAspect="1"/>
          </p:cNvPicPr>
          <p:nvPr userDrawn="1"/>
        </p:nvPicPr>
        <p:blipFill>
          <a:blip r:embed="rId3"/>
          <a:stretch>
            <a:fillRect/>
          </a:stretch>
        </p:blipFill>
        <p:spPr>
          <a:xfrm>
            <a:off x="0" y="12700"/>
            <a:ext cx="12192000" cy="6858000"/>
          </a:xfrm>
          <a:prstGeom prst="rect">
            <a:avLst/>
          </a:prstGeom>
        </p:spPr>
      </p:pic>
    </p:spTree>
    <p:extLst>
      <p:ext uri="{BB962C8B-B14F-4D97-AF65-F5344CB8AC3E}">
        <p14:creationId xmlns:p14="http://schemas.microsoft.com/office/powerpoint/2010/main" val="1415948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2035-4935-FFB1-005A-0A31BC0813EB}"/>
              </a:ext>
            </a:extLst>
          </p:cNvPr>
          <p:cNvSpPr>
            <a:spLocks noGrp="1"/>
          </p:cNvSpPr>
          <p:nvPr>
            <p:ph type="title"/>
          </p:nvPr>
        </p:nvSpPr>
        <p:spPr>
          <a:xfrm>
            <a:off x="1203960" y="2635885"/>
            <a:ext cx="10515600" cy="1325563"/>
          </a:xfrm>
          <a:prstGeom prst="rect">
            <a:avLst/>
          </a:prstGeom>
        </p:spPr>
        <p:txBody>
          <a:bodyPr anchor="ctr"/>
          <a:lstStyle>
            <a:lvl1pPr>
              <a:defRPr sz="5250">
                <a:solidFill>
                  <a:schemeClr val="bg1"/>
                </a:solidFill>
                <a:latin typeface="Teko" panose="02000000000000000000" pitchFamily="2" charset="77"/>
                <a:cs typeface="Teko" panose="02000000000000000000" pitchFamily="2" charset="77"/>
              </a:defRPr>
            </a:lvl1pPr>
          </a:lstStyle>
          <a:p>
            <a:r>
              <a:rPr lang="en-US"/>
              <a:t>Click to edit Master title style</a:t>
            </a:r>
          </a:p>
        </p:txBody>
      </p:sp>
      <p:sp>
        <p:nvSpPr>
          <p:cNvPr id="6" name="Text Placeholder 5">
            <a:extLst>
              <a:ext uri="{FF2B5EF4-FFF2-40B4-BE49-F238E27FC236}">
                <a16:creationId xmlns:a16="http://schemas.microsoft.com/office/drawing/2014/main" id="{99B81C3C-7341-3A8E-7DE9-4AD0FE2FE062}"/>
              </a:ext>
            </a:extLst>
          </p:cNvPr>
          <p:cNvSpPr>
            <a:spLocks noGrp="1"/>
          </p:cNvSpPr>
          <p:nvPr>
            <p:ph type="body" sz="quarter" idx="10" hasCustomPrompt="1"/>
          </p:nvPr>
        </p:nvSpPr>
        <p:spPr>
          <a:xfrm>
            <a:off x="1432719" y="6049963"/>
            <a:ext cx="8900319" cy="274638"/>
          </a:xfrm>
          <a:prstGeom prst="rect">
            <a:avLst/>
          </a:prstGeom>
        </p:spPr>
        <p:txBody>
          <a:bodyPr anchor="ctr"/>
          <a:lstStyle>
            <a:lvl1pPr marL="0" indent="0">
              <a:buNone/>
              <a:defRPr sz="1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a:defRPr sz="1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a:defRPr sz="1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a:defRPr sz="1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stStyle>
          <a:p>
            <a:pPr lvl="0"/>
            <a:r>
              <a:rPr lang="en-US"/>
              <a:t>Briefer’s Name, Position Title, Date </a:t>
            </a:r>
          </a:p>
        </p:txBody>
      </p:sp>
    </p:spTree>
    <p:extLst>
      <p:ext uri="{BB962C8B-B14F-4D97-AF65-F5344CB8AC3E}">
        <p14:creationId xmlns:p14="http://schemas.microsoft.com/office/powerpoint/2010/main" val="400557459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EEFD-4BC5-D1FE-C740-FB4E77630D5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E45216F-D257-F8BB-53CE-D955C2F1AFB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7401AD-1EE1-22CA-AE9C-D799DCC49CE0}"/>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1D35BAEA-44B7-3DF2-19F7-C6172E53B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A9936-5B2D-B544-AE3B-76188B4055FC}"/>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3726483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71E1-AF70-C624-8F8D-FF24AB692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1EA45-C1B3-A45C-9A91-6AEF375BB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1ECF7-8E9E-3A03-1987-6F3F721BC319}"/>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68FA8946-B23C-C46D-E8F2-5CA49E4C7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B3D66-B771-7CBB-BD6D-F4577ACE9B77}"/>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3110990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5D11-3384-7A69-48DB-D1268D6237D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513856-2C42-E1D2-6A85-017B3AA049D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BAF29A-DC6F-5DDF-9716-6E5F4D396B1A}"/>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078E0001-497F-CD33-9401-44D156FA3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44F02-C756-5B0F-7A96-A518E83F5AAD}"/>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148458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EB6D-2ED4-F98B-8A90-BC5C30560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CCFAA-7D0F-1666-E9E0-CE6FE0A27E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F70292-791D-5D25-20B1-36B1B6B54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151D18-E584-8600-8730-CF8A8522B2AB}"/>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6" name="Footer Placeholder 5">
            <a:extLst>
              <a:ext uri="{FF2B5EF4-FFF2-40B4-BE49-F238E27FC236}">
                <a16:creationId xmlns:a16="http://schemas.microsoft.com/office/drawing/2014/main" id="{CE6BE59A-7153-C1FB-6CB4-F144A55E1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E2C31-5FE5-00B5-C87B-483AB1141993}"/>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1154467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067-7496-9A0B-DAF7-6A08616690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4C6EC1-155A-335B-1866-C44DA00DA4A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F4287-406D-157E-52A2-D541C45D4EB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A3355-CEFA-3959-6CA2-46FB5DFD9B6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EBDEB-FFD8-EFBA-E9E8-480DEF86DBF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A40516-82F0-9399-7A89-B4FC0D820CF6}"/>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8" name="Footer Placeholder 7">
            <a:extLst>
              <a:ext uri="{FF2B5EF4-FFF2-40B4-BE49-F238E27FC236}">
                <a16:creationId xmlns:a16="http://schemas.microsoft.com/office/drawing/2014/main" id="{367187DA-88D6-E10C-B65C-D0E400AAF0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23476-C246-E305-1A4C-DE678C9141C9}"/>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1726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9303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9E78-7207-5D17-0497-F56CB89A7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B22492-41E3-3075-0B77-45261E4A55F6}"/>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4" name="Footer Placeholder 3">
            <a:extLst>
              <a:ext uri="{FF2B5EF4-FFF2-40B4-BE49-F238E27FC236}">
                <a16:creationId xmlns:a16="http://schemas.microsoft.com/office/drawing/2014/main" id="{CD6CC73F-44E9-244C-525B-279D1FAB9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8BE27-94A6-517E-1E2B-56E65E898AAF}"/>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84046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DBCDF-883A-6733-1717-12976D1320BD}"/>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3" name="Footer Placeholder 2">
            <a:extLst>
              <a:ext uri="{FF2B5EF4-FFF2-40B4-BE49-F238E27FC236}">
                <a16:creationId xmlns:a16="http://schemas.microsoft.com/office/drawing/2014/main" id="{8DBF7F19-6DFE-BBCD-7EDE-FCC5222E94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614486-F9A3-3F55-5691-98ADD5DF18B3}"/>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73180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2874-1609-C99E-D0FD-FC43412870F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36627B-24F6-2578-CA15-EAA72DE6EF1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908E8-43AE-FFD6-E666-03285F9657C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CA478E-A7C2-309A-7924-64077B76A90B}"/>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6" name="Footer Placeholder 5">
            <a:extLst>
              <a:ext uri="{FF2B5EF4-FFF2-40B4-BE49-F238E27FC236}">
                <a16:creationId xmlns:a16="http://schemas.microsoft.com/office/drawing/2014/main" id="{1F3381BA-344C-A2B1-A04E-1335F09E4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80F57-156F-22B5-A4EA-6E962028D4FB}"/>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28104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18BB-A4E6-BCD8-C006-76DF1E18440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42AE99-4E31-CFDB-4538-1597286B386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60F89D2-0560-58EE-1FF7-B09F344275E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8B83CF-70BC-667A-9F9D-AA2083F88FEF}"/>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6" name="Footer Placeholder 5">
            <a:extLst>
              <a:ext uri="{FF2B5EF4-FFF2-40B4-BE49-F238E27FC236}">
                <a16:creationId xmlns:a16="http://schemas.microsoft.com/office/drawing/2014/main" id="{D25C0103-7321-F88A-46C9-7B920CD66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15EF9-CFBD-B6A5-6F6A-8932CD342BF6}"/>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1368249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E584-B030-1079-F6B1-32C2CEEBBB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531AC-DB1A-41F7-7463-05F31BC952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BB718-5151-D4D5-A232-724A0F033D04}"/>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75C42A6C-2D05-E1BF-F6ED-09F63000D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1452D-94A9-6091-1AF0-53B11980B2AA}"/>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849466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3532C-DE7E-C977-7428-AE65C57C818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EAA6E-3AD8-6094-1F61-93921DE0314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2EFDE-B721-F884-AF1F-F6F9B50457F9}"/>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2219B79F-FA75-5C13-CA2A-2D2CC1BE7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9C563-75B8-61C8-7734-DCD43D70571F}"/>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962149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5807076"/>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5807076"/>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839200" y="5807076"/>
            <a:ext cx="2844800" cy="365125"/>
          </a:xfrm>
          <a:prstGeom prst="rect">
            <a:avLst/>
          </a:prstGeom>
        </p:spPr>
        <p:txBody>
          <a:bodyPr/>
          <a:lstStyle/>
          <a:p>
            <a:fld id="{9E3EFB43-BEAF-4970-A06C-24B01B76FA99}" type="slidenum">
              <a:rPr lang="en-US" smtClean="0"/>
              <a:pPr/>
              <a:t>‹#›</a:t>
            </a:fld>
            <a:endParaRPr lang="en-US"/>
          </a:p>
        </p:txBody>
      </p:sp>
      <p:pic>
        <p:nvPicPr>
          <p:cNvPr id="7" name="Picture 6" descr="A picture containing text&#10;&#10;Description automatically generated">
            <a:extLst>
              <a:ext uri="{FF2B5EF4-FFF2-40B4-BE49-F238E27FC236}">
                <a16:creationId xmlns:a16="http://schemas.microsoft.com/office/drawing/2014/main" id="{62FC5E71-20AF-8649-AEFF-80CA6BB3DD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6098117"/>
            <a:ext cx="2133600" cy="607483"/>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pic>
        <p:nvPicPr>
          <p:cNvPr id="7" name="Picture 6" descr="A picture containing text&#10;&#10;Description automatically generated">
            <a:extLst>
              <a:ext uri="{FF2B5EF4-FFF2-40B4-BE49-F238E27FC236}">
                <a16:creationId xmlns:a16="http://schemas.microsoft.com/office/drawing/2014/main" id="{62FC5E71-20AF-8649-AEFF-80CA6BB3DD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6098119"/>
            <a:ext cx="2133600" cy="60748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11"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508000" y="5807076"/>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4165600" y="5807076"/>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8839200" y="5807076"/>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489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508000" y="5807076"/>
            <a:ext cx="2844800" cy="365125"/>
          </a:xfrm>
          <a:prstGeom prst="rect">
            <a:avLst/>
          </a:prstGeom>
        </p:spPr>
        <p:txBody>
          <a:bodyPr/>
          <a:lstStyle/>
          <a:p>
            <a:endParaRPr lang="en-US"/>
          </a:p>
        </p:txBody>
      </p:sp>
      <p:sp>
        <p:nvSpPr>
          <p:cNvPr id="9" name="Footer Placeholder 4"/>
          <p:cNvSpPr>
            <a:spLocks noGrp="1"/>
          </p:cNvSpPr>
          <p:nvPr>
            <p:ph type="ftr" sz="quarter" idx="11"/>
          </p:nvPr>
        </p:nvSpPr>
        <p:spPr>
          <a:xfrm>
            <a:off x="4165600" y="5807076"/>
            <a:ext cx="3860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839200" y="5807076"/>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508000" y="5807076"/>
            <a:ext cx="2844800" cy="365125"/>
          </a:xfrm>
          <a:prstGeom prst="rect">
            <a:avLst/>
          </a:prstGeom>
        </p:spPr>
        <p:txBody>
          <a:bodyPr/>
          <a:lstStyle/>
          <a:p>
            <a:endParaRPr lang="en-US"/>
          </a:p>
        </p:txBody>
      </p:sp>
      <p:sp>
        <p:nvSpPr>
          <p:cNvPr id="11" name="Footer Placeholder 4"/>
          <p:cNvSpPr>
            <a:spLocks noGrp="1"/>
          </p:cNvSpPr>
          <p:nvPr>
            <p:ph type="ftr" sz="quarter" idx="11"/>
          </p:nvPr>
        </p:nvSpPr>
        <p:spPr>
          <a:xfrm>
            <a:off x="4165600" y="5807076"/>
            <a:ext cx="3860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839200" y="5807076"/>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atin typeface="+mj-lt"/>
              </a:defRPr>
            </a:lvl1pPr>
            <a:lvl2pPr>
              <a:defRPr sz="1800">
                <a:latin typeface="+mj-lt"/>
              </a:defRPr>
            </a:lvl2pPr>
            <a:lvl3pPr>
              <a:defRPr sz="150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atin typeface="+mj-lt"/>
              </a:defRPr>
            </a:lvl1pPr>
            <a:lvl2pPr>
              <a:defRPr sz="1800">
                <a:latin typeface="+mj-lt"/>
              </a:defRPr>
            </a:lvl2pPr>
            <a:lvl3pPr>
              <a:defRPr sz="150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9"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11"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7"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6"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7"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508000" y="5807076"/>
            <a:ext cx="2844800" cy="365125"/>
          </a:xfrm>
          <a:prstGeom prst="rect">
            <a:avLst/>
          </a:prstGeom>
        </p:spPr>
        <p:txBody>
          <a:bodyPr/>
          <a:lstStyle/>
          <a:p>
            <a:endParaRPr lang="en-US"/>
          </a:p>
        </p:txBody>
      </p:sp>
      <p:sp>
        <p:nvSpPr>
          <p:cNvPr id="9" name="Footer Placeholder 4"/>
          <p:cNvSpPr>
            <a:spLocks noGrp="1"/>
          </p:cNvSpPr>
          <p:nvPr>
            <p:ph type="ftr" sz="quarter" idx="11"/>
          </p:nvPr>
        </p:nvSpPr>
        <p:spPr>
          <a:xfrm>
            <a:off x="4165600" y="5807076"/>
            <a:ext cx="3860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839200" y="5807076"/>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508000" y="5807076"/>
            <a:ext cx="2844800" cy="365125"/>
          </a:xfrm>
          <a:prstGeom prst="rect">
            <a:avLst/>
          </a:prstGeom>
        </p:spPr>
        <p:txBody>
          <a:bodyPr/>
          <a:lstStyle/>
          <a:p>
            <a:endParaRPr lang="en-US"/>
          </a:p>
        </p:txBody>
      </p:sp>
      <p:sp>
        <p:nvSpPr>
          <p:cNvPr id="9" name="Footer Placeholder 4"/>
          <p:cNvSpPr>
            <a:spLocks noGrp="1"/>
          </p:cNvSpPr>
          <p:nvPr>
            <p:ph type="ftr" sz="quarter" idx="11"/>
          </p:nvPr>
        </p:nvSpPr>
        <p:spPr>
          <a:xfrm>
            <a:off x="4165600" y="5807076"/>
            <a:ext cx="3860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839200" y="5807076"/>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9"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76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9"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508000" y="5807078"/>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4165600" y="5807078"/>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8839200" y="5807078"/>
            <a:ext cx="2844800" cy="365125"/>
          </a:xfrm>
          <a:prstGeom prst="rect">
            <a:avLst/>
          </a:prstGeom>
        </p:spPr>
        <p:txBody>
          <a:bodyPr/>
          <a:lstStyle/>
          <a:p>
            <a:fld id="{9E3EFB43-BEAF-4970-A06C-24B01B76FA99}"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22860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4100" y="2362200"/>
            <a:ext cx="75438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4800" y="4199125"/>
            <a:ext cx="4953000" cy="960704"/>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3/7/2024</a:t>
            </a:fld>
            <a:endParaRPr lang="en-US" noProof="0"/>
          </a:p>
        </p:txBody>
      </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a:t>Click icon to add picture</a:t>
            </a:r>
          </a:p>
        </p:txBody>
      </p:sp>
      <p:pic>
        <p:nvPicPr>
          <p:cNvPr id="17" name="Picture 16">
            <a:extLst>
              <a:ext uri="{FF2B5EF4-FFF2-40B4-BE49-F238E27FC236}">
                <a16:creationId xmlns:a16="http://schemas.microsoft.com/office/drawing/2014/main" id="{9495BD54-14B3-AD40-90B5-7E8DFA3E4E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36824" y="6162586"/>
            <a:ext cx="2718352" cy="376326"/>
          </a:xfrm>
          <a:prstGeom prst="rect">
            <a:avLst/>
          </a:prstGeom>
        </p:spPr>
      </p:pic>
      <p:cxnSp>
        <p:nvCxnSpPr>
          <p:cNvPr id="18" name="Straight Connector 17">
            <a:extLst>
              <a:ext uri="{FF2B5EF4-FFF2-40B4-BE49-F238E27FC236}">
                <a16:creationId xmlns:a16="http://schemas.microsoft.com/office/drawing/2014/main" id="{1E8AF24B-5746-DE49-BDCB-96C7B2434436}"/>
              </a:ext>
            </a:extLst>
          </p:cNvPr>
          <p:cNvCxnSpPr>
            <a:cxnSpLocks/>
          </p:cNvCxnSpPr>
          <p:nvPr userDrawn="1"/>
        </p:nvCxnSpPr>
        <p:spPr>
          <a:xfrm>
            <a:off x="4686300" y="4092081"/>
            <a:ext cx="1086495"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156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834803" y="2689552"/>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3/7/2024</a:t>
            </a:fld>
            <a:endParaRPr lang="en-US" noProof="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34803" y="3726955"/>
            <a:ext cx="1086495"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4111902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Department Name</a:t>
            </a:r>
          </a:p>
        </p:txBody>
      </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noProof="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noProof="0"/>
              <a:t>Icon Here</a:t>
            </a:r>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265579200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23451"/>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4548126" y="6398888"/>
            <a:ext cx="2667683"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Department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noProof="0"/>
              <a:t>Click icon to add picture</a:t>
            </a:r>
          </a:p>
        </p:txBody>
      </p: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pic>
        <p:nvPicPr>
          <p:cNvPr id="5" name="Picture 4">
            <a:extLst>
              <a:ext uri="{FF2B5EF4-FFF2-40B4-BE49-F238E27FC236}">
                <a16:creationId xmlns:a16="http://schemas.microsoft.com/office/drawing/2014/main" id="{46506E07-0B44-9B45-AF32-912943CED7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045" y="6366988"/>
            <a:ext cx="2209506" cy="305882"/>
          </a:xfrm>
          <a:prstGeom prst="rect">
            <a:avLst/>
          </a:prstGeom>
        </p:spPr>
      </p:pic>
    </p:spTree>
    <p:extLst>
      <p:ext uri="{BB962C8B-B14F-4D97-AF65-F5344CB8AC3E}">
        <p14:creationId xmlns:p14="http://schemas.microsoft.com/office/powerpoint/2010/main" val="251743943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22860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4100" y="2362202"/>
            <a:ext cx="75438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4800" y="4199125"/>
            <a:ext cx="4953000" cy="960704"/>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4"/>
            <a:ext cx="7233557" cy="832077"/>
          </a:xfrm>
        </p:spPr>
        <p:txBody>
          <a:bodyPr anchor="b">
            <a:normAutofit/>
          </a:bodyPr>
          <a:lstStyle>
            <a:lvl1pPr algn="l">
              <a:defRPr sz="36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35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US" noProof="0" smtClean="0"/>
              <a:t>3/7/2024</a:t>
            </a:fld>
            <a:endParaRPr lang="en-US" noProof="0"/>
          </a:p>
        </p:txBody>
      </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noProof="0"/>
              <a:t>Click icon to add picture</a:t>
            </a:r>
          </a:p>
        </p:txBody>
      </p:sp>
      <p:pic>
        <p:nvPicPr>
          <p:cNvPr id="17" name="Picture 16">
            <a:extLst>
              <a:ext uri="{FF2B5EF4-FFF2-40B4-BE49-F238E27FC236}">
                <a16:creationId xmlns:a16="http://schemas.microsoft.com/office/drawing/2014/main" id="{9495BD54-14B3-AD40-90B5-7E8DFA3E4E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36824" y="6162586"/>
            <a:ext cx="2718352" cy="376326"/>
          </a:xfrm>
          <a:prstGeom prst="rect">
            <a:avLst/>
          </a:prstGeom>
        </p:spPr>
      </p:pic>
      <p:cxnSp>
        <p:nvCxnSpPr>
          <p:cNvPr id="18" name="Straight Connector 17">
            <a:extLst>
              <a:ext uri="{FF2B5EF4-FFF2-40B4-BE49-F238E27FC236}">
                <a16:creationId xmlns:a16="http://schemas.microsoft.com/office/drawing/2014/main" id="{1E8AF24B-5746-DE49-BDCB-96C7B2434436}"/>
              </a:ext>
            </a:extLst>
          </p:cNvPr>
          <p:cNvCxnSpPr>
            <a:cxnSpLocks/>
          </p:cNvCxnSpPr>
          <p:nvPr userDrawn="1"/>
        </p:nvCxnSpPr>
        <p:spPr>
          <a:xfrm>
            <a:off x="4686302" y="4092081"/>
            <a:ext cx="1086495"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15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3556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834803" y="2689552"/>
            <a:ext cx="6556248" cy="750278"/>
          </a:xfrm>
        </p:spPr>
        <p:txBody>
          <a:bodyPr/>
          <a:lstStyle>
            <a:lvl1pPr>
              <a:defRPr lang="en-US" sz="36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US" noProof="0" smtClean="0"/>
              <a:t>3/7/2024</a:t>
            </a:fld>
            <a:endParaRPr lang="en-US" noProof="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34805" y="3726955"/>
            <a:ext cx="1086495"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4111902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24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080985" y="2426276"/>
            <a:ext cx="3008435" cy="601087"/>
          </a:xfrm>
        </p:spPr>
        <p:txBody>
          <a:bodyPr lIns="0" tIns="0" rIns="0" bIns="0" anchor="b">
            <a:noAutofit/>
          </a:bodyPr>
          <a:lstStyle>
            <a:lvl1pPr marL="0" indent="0">
              <a:buNone/>
              <a:defRPr sz="13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080985" y="3097704"/>
            <a:ext cx="3008435" cy="3091961"/>
          </a:xfrm>
        </p:spPr>
        <p:txBody>
          <a:bodyPr lIns="0" tIns="0" rIns="0" bIns="0">
            <a:noAutofit/>
          </a:bodyPr>
          <a:lstStyle>
            <a:lvl1pPr>
              <a:defRPr sz="1200"/>
            </a:lvl1pPr>
            <a:lvl2pPr>
              <a:defRPr sz="1050"/>
            </a:lvl2pPr>
            <a:lvl3pPr>
              <a:defRPr sz="900"/>
            </a:lvl3pPr>
            <a:lvl4pPr>
              <a:defRPr sz="825"/>
            </a:lvl4pPr>
            <a:lvl5pPr>
              <a:defRPr sz="82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9"/>
            <a:ext cx="2743200" cy="249385"/>
          </a:xfrm>
          <a:prstGeom prst="rect">
            <a:avLst/>
          </a:prstGeom>
        </p:spPr>
        <p:txBody>
          <a:bodyPr/>
          <a:lstStyle>
            <a:lvl1pPr algn="r">
              <a:defRPr sz="675">
                <a:solidFill>
                  <a:schemeClr val="accent3"/>
                </a:solidFill>
              </a:defRPr>
            </a:lvl1pPr>
          </a:lstStyle>
          <a:p>
            <a:fld id="{48BB047D-A6CD-43AB-96F0-683C726B586B}" type="slidenum">
              <a:rPr lang="en-US" noProof="0" smtClean="0"/>
              <a:pPr/>
              <a:t>‹#›</a:t>
            </a:fld>
            <a:endParaRPr lang="en-US" noProof="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7" y="6462715"/>
            <a:ext cx="2262187" cy="249237"/>
          </a:xfrm>
        </p:spPr>
        <p:txBody>
          <a:bodyPr>
            <a:noAutofit/>
          </a:bodyPr>
          <a:lstStyle>
            <a:lvl1pPr marL="0" indent="0">
              <a:buNone/>
              <a:defRPr sz="1050" b="1" cap="all" baseline="0">
                <a:solidFill>
                  <a:schemeClr val="tx1">
                    <a:lumMod val="50000"/>
                    <a:lumOff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noProof="0"/>
              <a:t>Department Name</a:t>
            </a:r>
          </a:p>
        </p:txBody>
      </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7"/>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7870581" y="2426276"/>
            <a:ext cx="3008435" cy="601087"/>
          </a:xfrm>
        </p:spPr>
        <p:txBody>
          <a:bodyPr lIns="0" tIns="0" rIns="0" bIns="0" anchor="b">
            <a:noAutofit/>
          </a:bodyPr>
          <a:lstStyle>
            <a:lvl1pPr marL="0" indent="0">
              <a:buNone/>
              <a:defRPr sz="13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7870581" y="3097704"/>
            <a:ext cx="3008435" cy="3091961"/>
          </a:xfrm>
        </p:spPr>
        <p:txBody>
          <a:bodyPr lIns="0" tIns="0" rIns="0" bIns="0">
            <a:noAutofit/>
          </a:bodyPr>
          <a:lstStyle>
            <a:lvl1pPr>
              <a:defRPr sz="1200"/>
            </a:lvl1pPr>
            <a:lvl2pPr>
              <a:defRPr sz="1050"/>
            </a:lvl2pPr>
            <a:lvl3pPr>
              <a:defRPr sz="900"/>
            </a:lvl3pPr>
            <a:lvl4pPr>
              <a:defRPr sz="825"/>
            </a:lvl4pPr>
            <a:lvl5pPr>
              <a:defRPr sz="82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7" y="1676296"/>
            <a:ext cx="587932" cy="587932"/>
          </a:xfrm>
          <a:noFill/>
        </p:spPr>
        <p:txBody>
          <a:bodyPr anchor="ctr">
            <a:noAutofit/>
          </a:bodyPr>
          <a:lstStyle>
            <a:lvl1pPr marL="0" indent="0" algn="ctr">
              <a:buNone/>
              <a:defRPr sz="1050">
                <a:solidFill>
                  <a:schemeClr val="tx1"/>
                </a:solidFill>
              </a:defRPr>
            </a:lvl1pPr>
          </a:lstStyle>
          <a:p>
            <a:r>
              <a:rPr lang="en-US" noProof="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9" y="1676296"/>
            <a:ext cx="587932" cy="587932"/>
          </a:xfrm>
          <a:noFill/>
        </p:spPr>
        <p:txBody>
          <a:bodyPr anchor="ctr">
            <a:noAutofit/>
          </a:bodyPr>
          <a:lstStyle>
            <a:lvl1pPr marL="0" indent="0" algn="ctr">
              <a:buNone/>
              <a:defRPr sz="1050">
                <a:solidFill>
                  <a:schemeClr val="tx1"/>
                </a:solidFill>
              </a:defRPr>
            </a:lvl1pPr>
          </a:lstStyle>
          <a:p>
            <a:r>
              <a:rPr lang="en-US" noProof="0"/>
              <a:t>Icon Here</a:t>
            </a:r>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1500" b="1">
                <a:solidFill>
                  <a:schemeClr val="tx1">
                    <a:lumMod val="50000"/>
                    <a:lumOff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Tree>
    <p:extLst>
      <p:ext uri="{BB962C8B-B14F-4D97-AF65-F5344CB8AC3E}">
        <p14:creationId xmlns:p14="http://schemas.microsoft.com/office/powerpoint/2010/main" val="265579200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2" y="1046163"/>
            <a:ext cx="5445369" cy="1114784"/>
          </a:xfrm>
        </p:spPr>
        <p:txBody>
          <a:bodyPr lIns="0" tIns="0" rIns="0" bIns="0" anchor="b">
            <a:noAutofit/>
          </a:bodyPr>
          <a:lstStyle>
            <a:lvl1pPr>
              <a:defRPr sz="24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5908429" y="2506664"/>
            <a:ext cx="5445371" cy="3454523"/>
          </a:xfrm>
        </p:spPr>
        <p:txBody>
          <a:bodyPr lIns="0" tIns="0" rIns="0" bIns="0">
            <a:noAutofit/>
          </a:bodyPr>
          <a:lstStyle>
            <a:lvl1pPr>
              <a:lnSpc>
                <a:spcPct val="100000"/>
              </a:lnSpc>
              <a:buClr>
                <a:schemeClr val="accent1"/>
              </a:buClr>
              <a:defRPr sz="1350"/>
            </a:lvl1pPr>
            <a:lvl2pPr>
              <a:lnSpc>
                <a:spcPct val="100000"/>
              </a:lnSpc>
              <a:buClr>
                <a:schemeClr val="accent1"/>
              </a:buClr>
              <a:defRPr sz="1200"/>
            </a:lvl2pPr>
            <a:lvl3pPr>
              <a:lnSpc>
                <a:spcPct val="100000"/>
              </a:lnSpc>
              <a:buClr>
                <a:schemeClr val="accent1"/>
              </a:buClr>
              <a:defRPr sz="1050"/>
            </a:lvl3pPr>
            <a:lvl4pPr>
              <a:lnSpc>
                <a:spcPct val="100000"/>
              </a:lnSpc>
              <a:buClr>
                <a:schemeClr val="accent1"/>
              </a:buClr>
              <a:defRPr sz="900"/>
            </a:lvl4pPr>
            <a:lvl5pPr>
              <a:lnSpc>
                <a:spcPct val="100000"/>
              </a:lnSpc>
              <a:buClr>
                <a:schemeClr val="accent1"/>
              </a:buClr>
              <a:defRPr sz="9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23453"/>
            <a:ext cx="2743200" cy="249385"/>
          </a:xfrm>
          <a:prstGeom prst="rect">
            <a:avLst/>
          </a:prstGeom>
        </p:spPr>
        <p:txBody>
          <a:bodyPr/>
          <a:lstStyle>
            <a:lvl1pPr algn="r">
              <a:defRPr sz="675">
                <a:solidFill>
                  <a:schemeClr val="accent3"/>
                </a:solidFill>
              </a:defRPr>
            </a:lvl1pPr>
          </a:lstStyle>
          <a:p>
            <a:fld id="{48BB047D-A6CD-43AB-96F0-683C726B586B}" type="slidenum">
              <a:rPr lang="en-US" noProof="0" smtClean="0"/>
              <a:pPr/>
              <a:t>‹#›</a:t>
            </a:fld>
            <a:endParaRPr lang="en-US" noProof="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4548127" y="6398890"/>
            <a:ext cx="2667683" cy="249237"/>
          </a:xfrm>
        </p:spPr>
        <p:txBody>
          <a:bodyPr>
            <a:noAutofit/>
          </a:bodyPr>
          <a:lstStyle>
            <a:lvl1pPr marL="0" indent="0">
              <a:buNone/>
              <a:defRPr sz="1050" b="1" cap="all" baseline="0">
                <a:solidFill>
                  <a:schemeClr val="tx1">
                    <a:lumMod val="50000"/>
                    <a:lumOff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noProof="0"/>
              <a:t>Department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6" y="2"/>
            <a:ext cx="5210175" cy="5961063"/>
          </a:xfrm>
          <a:solidFill>
            <a:schemeClr val="bg1">
              <a:lumMod val="85000"/>
            </a:schemeClr>
          </a:solidFill>
        </p:spPr>
        <p:txBody>
          <a:bodyPr anchor="ctr"/>
          <a:lstStyle>
            <a:lvl1pPr marL="0" indent="0" algn="ctr">
              <a:buNone/>
              <a:defRPr/>
            </a:lvl1pPr>
          </a:lstStyle>
          <a:p>
            <a:r>
              <a:rPr lang="en-US" noProof="0"/>
              <a:t>Click icon to add picture</a:t>
            </a:r>
          </a:p>
        </p:txBody>
      </p: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7"/>
            <a:ext cx="748799"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noProof="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noProof="0"/>
            </a:p>
          </p:txBody>
        </p:sp>
      </p:grpSp>
      <p:pic>
        <p:nvPicPr>
          <p:cNvPr id="5" name="Picture 4">
            <a:extLst>
              <a:ext uri="{FF2B5EF4-FFF2-40B4-BE49-F238E27FC236}">
                <a16:creationId xmlns:a16="http://schemas.microsoft.com/office/drawing/2014/main" id="{46506E07-0B44-9B45-AF32-912943CED7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045" y="6366988"/>
            <a:ext cx="2209507" cy="305882"/>
          </a:xfrm>
          <a:prstGeom prst="rect">
            <a:avLst/>
          </a:prstGeom>
        </p:spPr>
      </p:pic>
    </p:spTree>
    <p:extLst>
      <p:ext uri="{BB962C8B-B14F-4D97-AF65-F5344CB8AC3E}">
        <p14:creationId xmlns:p14="http://schemas.microsoft.com/office/powerpoint/2010/main" val="251743943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FABEAD-7091-4169-8DD5-C7EA0FED56EE}"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2284527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ABEAD-7091-4169-8DD5-C7EA0FED56EE}"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3688653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FABEAD-7091-4169-8DD5-C7EA0FED56EE}"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834324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FABEAD-7091-4169-8DD5-C7EA0FED56EE}"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1013479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FABEAD-7091-4169-8DD5-C7EA0FED56EE}"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16216715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FABEAD-7091-4169-8DD5-C7EA0FED56EE}"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1227450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ABEAD-7091-4169-8DD5-C7EA0FED56EE}"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256289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3649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FABEAD-7091-4169-8DD5-C7EA0FED56EE}"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631761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FABEAD-7091-4169-8DD5-C7EA0FED56EE}"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3023585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ABEAD-7091-4169-8DD5-C7EA0FED56EE}"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204588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ABEAD-7091-4169-8DD5-C7EA0FED56EE}"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6F119-E01F-4ADA-9266-59C218278853}" type="slidenum">
              <a:rPr lang="en-US" smtClean="0"/>
              <a:t>‹#›</a:t>
            </a:fld>
            <a:endParaRPr lang="en-US"/>
          </a:p>
        </p:txBody>
      </p:sp>
    </p:spTree>
    <p:extLst>
      <p:ext uri="{BB962C8B-B14F-4D97-AF65-F5344CB8AC3E}">
        <p14:creationId xmlns:p14="http://schemas.microsoft.com/office/powerpoint/2010/main" val="157510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EEFD-4BC5-D1FE-C740-FB4E77630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5216F-D257-F8BB-53CE-D955C2F1A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7401AD-1EE1-22CA-AE9C-D799DCC49CE0}"/>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1D35BAEA-44B7-3DF2-19F7-C6172E53B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A9936-5B2D-B544-AE3B-76188B4055FC}"/>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3726483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71E1-AF70-C624-8F8D-FF24AB692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1EA45-C1B3-A45C-9A91-6AEF375BB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1ECF7-8E9E-3A03-1987-6F3F721BC319}"/>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68FA8946-B23C-C46D-E8F2-5CA49E4C7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B3D66-B771-7CBB-BD6D-F4577ACE9B77}"/>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3110990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5D11-3384-7A69-48DB-D1268D6237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13856-2C42-E1D2-6A85-017B3AA04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BAF29A-DC6F-5DDF-9716-6E5F4D396B1A}"/>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078E0001-497F-CD33-9401-44D156FA3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44F02-C756-5B0F-7A96-A518E83F5AAD}"/>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1484582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EB6D-2ED4-F98B-8A90-BC5C30560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CCFAA-7D0F-1666-E9E0-CE6FE0A27E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F70292-791D-5D25-20B1-36B1B6B54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151D18-E584-8600-8730-CF8A8522B2AB}"/>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6" name="Footer Placeholder 5">
            <a:extLst>
              <a:ext uri="{FF2B5EF4-FFF2-40B4-BE49-F238E27FC236}">
                <a16:creationId xmlns:a16="http://schemas.microsoft.com/office/drawing/2014/main" id="{CE6BE59A-7153-C1FB-6CB4-F144A55E1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E2C31-5FE5-00B5-C87B-483AB1141993}"/>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1154467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067-7496-9A0B-DAF7-6A08616690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4C6EC1-155A-335B-1866-C44DA00DA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F4287-406D-157E-52A2-D541C45D4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A3355-CEFA-3959-6CA2-46FB5DFD9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EBDEB-FFD8-EFBA-E9E8-480DEF86D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A40516-82F0-9399-7A89-B4FC0D820CF6}"/>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8" name="Footer Placeholder 7">
            <a:extLst>
              <a:ext uri="{FF2B5EF4-FFF2-40B4-BE49-F238E27FC236}">
                <a16:creationId xmlns:a16="http://schemas.microsoft.com/office/drawing/2014/main" id="{367187DA-88D6-E10C-B65C-D0E400AAF0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23476-C246-E305-1A4C-DE678C9141C9}"/>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172642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9E78-7207-5D17-0497-F56CB89A7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B22492-41E3-3075-0B77-45261E4A55F6}"/>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4" name="Footer Placeholder 3">
            <a:extLst>
              <a:ext uri="{FF2B5EF4-FFF2-40B4-BE49-F238E27FC236}">
                <a16:creationId xmlns:a16="http://schemas.microsoft.com/office/drawing/2014/main" id="{CD6CC73F-44E9-244C-525B-279D1FAB9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8BE27-94A6-517E-1E2B-56E65E898AAF}"/>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8404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09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DBCDF-883A-6733-1717-12976D1320BD}"/>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3" name="Footer Placeholder 2">
            <a:extLst>
              <a:ext uri="{FF2B5EF4-FFF2-40B4-BE49-F238E27FC236}">
                <a16:creationId xmlns:a16="http://schemas.microsoft.com/office/drawing/2014/main" id="{8DBF7F19-6DFE-BBCD-7EDE-FCC5222E94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614486-F9A3-3F55-5691-98ADD5DF18B3}"/>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73180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2874-1609-C99E-D0FD-FC4341287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36627B-24F6-2578-CA15-EAA72DE6E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908E8-43AE-FFD6-E666-03285F965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A478E-A7C2-309A-7924-64077B76A90B}"/>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6" name="Footer Placeholder 5">
            <a:extLst>
              <a:ext uri="{FF2B5EF4-FFF2-40B4-BE49-F238E27FC236}">
                <a16:creationId xmlns:a16="http://schemas.microsoft.com/office/drawing/2014/main" id="{1F3381BA-344C-A2B1-A04E-1335F09E4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80F57-156F-22B5-A4EA-6E962028D4FB}"/>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281042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18BB-A4E6-BCD8-C006-76DF1E184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2AE99-4E31-CFDB-4538-1597286B3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0F89D2-0560-58EE-1FF7-B09F34427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B83CF-70BC-667A-9F9D-AA2083F88FEF}"/>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6" name="Footer Placeholder 5">
            <a:extLst>
              <a:ext uri="{FF2B5EF4-FFF2-40B4-BE49-F238E27FC236}">
                <a16:creationId xmlns:a16="http://schemas.microsoft.com/office/drawing/2014/main" id="{D25C0103-7321-F88A-46C9-7B920CD66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15EF9-CFBD-B6A5-6F6A-8932CD342BF6}"/>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13682498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E584-B030-1079-F6B1-32C2CEEBBB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531AC-DB1A-41F7-7463-05F31BC952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BB718-5151-D4D5-A232-724A0F033D04}"/>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75C42A6C-2D05-E1BF-F6ED-09F63000D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1452D-94A9-6091-1AF0-53B11980B2AA}"/>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849466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3532C-DE7E-C977-7428-AE65C57C81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EAA6E-3AD8-6094-1F61-93921DE03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2EFDE-B721-F884-AF1F-F6F9B50457F9}"/>
              </a:ext>
            </a:extLst>
          </p:cNvPr>
          <p:cNvSpPr>
            <a:spLocks noGrp="1"/>
          </p:cNvSpPr>
          <p:nvPr>
            <p:ph type="dt" sz="half" idx="10"/>
          </p:nvPr>
        </p:nvSpPr>
        <p:spPr/>
        <p:txBody>
          <a:body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2219B79F-FA75-5C13-CA2A-2D2CC1BE7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9C563-75B8-61C8-7734-DCD43D70571F}"/>
              </a:ext>
            </a:extLst>
          </p:cNvPr>
          <p:cNvSpPr>
            <a:spLocks noGrp="1"/>
          </p:cNvSpPr>
          <p:nvPr>
            <p:ph type="sldNum" sz="quarter" idx="12"/>
          </p:nvPr>
        </p:nvSpPr>
        <p:spPr/>
        <p:txBody>
          <a:bodyPr/>
          <a:lstStyle/>
          <a:p>
            <a:fld id="{CA7323DA-83D4-5241-AF49-20C3CF62B7EF}" type="slidenum">
              <a:rPr lang="en-US" smtClean="0"/>
              <a:t>‹#›</a:t>
            </a:fld>
            <a:endParaRPr lang="en-US"/>
          </a:p>
        </p:txBody>
      </p:sp>
    </p:spTree>
    <p:extLst>
      <p:ext uri="{BB962C8B-B14F-4D97-AF65-F5344CB8AC3E}">
        <p14:creationId xmlns:p14="http://schemas.microsoft.com/office/powerpoint/2010/main" val="29621496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5807076"/>
            <a:ext cx="2844800" cy="365125"/>
          </a:xfrm>
        </p:spPr>
        <p:txBody>
          <a:bodyPr/>
          <a:lstStyle/>
          <a:p>
            <a:endParaRPr lang="en-US"/>
          </a:p>
        </p:txBody>
      </p:sp>
      <p:sp>
        <p:nvSpPr>
          <p:cNvPr id="5" name="Footer Placeholder 4"/>
          <p:cNvSpPr>
            <a:spLocks noGrp="1"/>
          </p:cNvSpPr>
          <p:nvPr>
            <p:ph type="ftr" sz="quarter" idx="11"/>
          </p:nvPr>
        </p:nvSpPr>
        <p:spPr>
          <a:xfrm>
            <a:off x="4165600" y="5807076"/>
            <a:ext cx="3860800" cy="365125"/>
          </a:xfrm>
        </p:spPr>
        <p:txBody>
          <a:bodyPr/>
          <a:lstStyle/>
          <a:p>
            <a:endParaRPr lang="en-US"/>
          </a:p>
        </p:txBody>
      </p:sp>
      <p:sp>
        <p:nvSpPr>
          <p:cNvPr id="6"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508000" y="5807076"/>
            <a:ext cx="2844800" cy="365125"/>
          </a:xfrm>
        </p:spPr>
        <p:txBody>
          <a:bodyPr/>
          <a:lstStyle/>
          <a:p>
            <a:endParaRPr lang="en-US"/>
          </a:p>
        </p:txBody>
      </p:sp>
      <p:sp>
        <p:nvSpPr>
          <p:cNvPr id="11" name="Footer Placeholder 4"/>
          <p:cNvSpPr>
            <a:spLocks noGrp="1"/>
          </p:cNvSpPr>
          <p:nvPr>
            <p:ph type="ftr" sz="quarter" idx="11"/>
          </p:nvPr>
        </p:nvSpPr>
        <p:spPr>
          <a:xfrm>
            <a:off x="4165600" y="5807076"/>
            <a:ext cx="3860800" cy="365125"/>
          </a:xfrm>
        </p:spPr>
        <p:txBody>
          <a:bodyPr/>
          <a:lstStyle/>
          <a:p>
            <a:endParaRPr lang="en-US"/>
          </a:p>
        </p:txBody>
      </p:sp>
      <p:sp>
        <p:nvSpPr>
          <p:cNvPr id="12"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508000" y="5807076"/>
            <a:ext cx="2844800" cy="365125"/>
          </a:xfrm>
        </p:spPr>
        <p:txBody>
          <a:bodyPr/>
          <a:lstStyle/>
          <a:p>
            <a:endParaRPr lang="en-US"/>
          </a:p>
        </p:txBody>
      </p:sp>
      <p:sp>
        <p:nvSpPr>
          <p:cNvPr id="8" name="Footer Placeholder 4"/>
          <p:cNvSpPr>
            <a:spLocks noGrp="1"/>
          </p:cNvSpPr>
          <p:nvPr>
            <p:ph type="ftr" sz="quarter" idx="11"/>
          </p:nvPr>
        </p:nvSpPr>
        <p:spPr>
          <a:xfrm>
            <a:off x="4165600" y="5807076"/>
            <a:ext cx="3860800" cy="365125"/>
          </a:xfrm>
        </p:spPr>
        <p:txBody>
          <a:bodyPr/>
          <a:lstStyle/>
          <a:p>
            <a:endParaRPr lang="en-US"/>
          </a:p>
        </p:txBody>
      </p:sp>
      <p:sp>
        <p:nvSpPr>
          <p:cNvPr id="9"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508000" y="5807076"/>
            <a:ext cx="2844800" cy="365125"/>
          </a:xfrm>
        </p:spPr>
        <p:txBody>
          <a:bodyPr/>
          <a:lstStyle/>
          <a:p>
            <a:endParaRPr lang="en-US"/>
          </a:p>
        </p:txBody>
      </p:sp>
      <p:sp>
        <p:nvSpPr>
          <p:cNvPr id="9" name="Footer Placeholder 4"/>
          <p:cNvSpPr>
            <a:spLocks noGrp="1"/>
          </p:cNvSpPr>
          <p:nvPr>
            <p:ph type="ftr" sz="quarter" idx="11"/>
          </p:nvPr>
        </p:nvSpPr>
        <p:spPr>
          <a:xfrm>
            <a:off x="4165600" y="5807076"/>
            <a:ext cx="3860800" cy="365125"/>
          </a:xfrm>
        </p:spPr>
        <p:txBody>
          <a:bodyPr/>
          <a:lstStyle/>
          <a:p>
            <a:endParaRPr lang="en-US"/>
          </a:p>
        </p:txBody>
      </p:sp>
      <p:sp>
        <p:nvSpPr>
          <p:cNvPr id="10"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508000" y="5807076"/>
            <a:ext cx="2844800" cy="365125"/>
          </a:xfrm>
        </p:spPr>
        <p:txBody>
          <a:bodyPr/>
          <a:lstStyle/>
          <a:p>
            <a:endParaRPr lang="en-US"/>
          </a:p>
        </p:txBody>
      </p:sp>
      <p:sp>
        <p:nvSpPr>
          <p:cNvPr id="11" name="Footer Placeholder 4"/>
          <p:cNvSpPr>
            <a:spLocks noGrp="1"/>
          </p:cNvSpPr>
          <p:nvPr>
            <p:ph type="ftr" sz="quarter" idx="11"/>
          </p:nvPr>
        </p:nvSpPr>
        <p:spPr>
          <a:xfrm>
            <a:off x="4165600" y="5807076"/>
            <a:ext cx="3860800" cy="365125"/>
          </a:xfrm>
        </p:spPr>
        <p:txBody>
          <a:bodyPr/>
          <a:lstStyle/>
          <a:p>
            <a:endParaRPr lang="en-US"/>
          </a:p>
        </p:txBody>
      </p:sp>
      <p:sp>
        <p:nvSpPr>
          <p:cNvPr id="12"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07760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508000" y="5807076"/>
            <a:ext cx="2844800" cy="365125"/>
          </a:xfrm>
        </p:spPr>
        <p:txBody>
          <a:bodyPr/>
          <a:lstStyle/>
          <a:p>
            <a:endParaRPr lang="en-US"/>
          </a:p>
        </p:txBody>
      </p:sp>
      <p:sp>
        <p:nvSpPr>
          <p:cNvPr id="7" name="Footer Placeholder 4"/>
          <p:cNvSpPr>
            <a:spLocks noGrp="1"/>
          </p:cNvSpPr>
          <p:nvPr>
            <p:ph type="ftr" sz="quarter" idx="11"/>
          </p:nvPr>
        </p:nvSpPr>
        <p:spPr>
          <a:xfrm>
            <a:off x="4165600" y="5807076"/>
            <a:ext cx="3860800" cy="365125"/>
          </a:xfrm>
        </p:spPr>
        <p:txBody>
          <a:bodyPr/>
          <a:lstStyle/>
          <a:p>
            <a:endParaRPr lang="en-US"/>
          </a:p>
        </p:txBody>
      </p:sp>
      <p:sp>
        <p:nvSpPr>
          <p:cNvPr id="8"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508000" y="5807076"/>
            <a:ext cx="2844800" cy="365125"/>
          </a:xfrm>
        </p:spPr>
        <p:txBody>
          <a:bodyPr/>
          <a:lstStyle/>
          <a:p>
            <a:endParaRPr lang="en-US"/>
          </a:p>
        </p:txBody>
      </p:sp>
      <p:sp>
        <p:nvSpPr>
          <p:cNvPr id="6" name="Footer Placeholder 4"/>
          <p:cNvSpPr>
            <a:spLocks noGrp="1"/>
          </p:cNvSpPr>
          <p:nvPr>
            <p:ph type="ftr" sz="quarter" idx="11"/>
          </p:nvPr>
        </p:nvSpPr>
        <p:spPr>
          <a:xfrm>
            <a:off x="4165600" y="5807076"/>
            <a:ext cx="3860800" cy="365125"/>
          </a:xfrm>
        </p:spPr>
        <p:txBody>
          <a:bodyPr/>
          <a:lstStyle/>
          <a:p>
            <a:endParaRPr lang="en-US"/>
          </a:p>
        </p:txBody>
      </p:sp>
      <p:sp>
        <p:nvSpPr>
          <p:cNvPr id="7"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508000" y="5807076"/>
            <a:ext cx="2844800" cy="365125"/>
          </a:xfrm>
        </p:spPr>
        <p:txBody>
          <a:bodyPr/>
          <a:lstStyle/>
          <a:p>
            <a:endParaRPr lang="en-US"/>
          </a:p>
        </p:txBody>
      </p:sp>
      <p:sp>
        <p:nvSpPr>
          <p:cNvPr id="9" name="Footer Placeholder 4"/>
          <p:cNvSpPr>
            <a:spLocks noGrp="1"/>
          </p:cNvSpPr>
          <p:nvPr>
            <p:ph type="ftr" sz="quarter" idx="11"/>
          </p:nvPr>
        </p:nvSpPr>
        <p:spPr>
          <a:xfrm>
            <a:off x="4165600" y="5807076"/>
            <a:ext cx="3860800" cy="365125"/>
          </a:xfrm>
        </p:spPr>
        <p:txBody>
          <a:bodyPr/>
          <a:lstStyle/>
          <a:p>
            <a:endParaRPr lang="en-US"/>
          </a:p>
        </p:txBody>
      </p:sp>
      <p:sp>
        <p:nvSpPr>
          <p:cNvPr id="10"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508000" y="5807076"/>
            <a:ext cx="2844800" cy="365125"/>
          </a:xfrm>
        </p:spPr>
        <p:txBody>
          <a:bodyPr/>
          <a:lstStyle/>
          <a:p>
            <a:endParaRPr lang="en-US"/>
          </a:p>
        </p:txBody>
      </p:sp>
      <p:sp>
        <p:nvSpPr>
          <p:cNvPr id="9" name="Footer Placeholder 4"/>
          <p:cNvSpPr>
            <a:spLocks noGrp="1"/>
          </p:cNvSpPr>
          <p:nvPr>
            <p:ph type="ftr" sz="quarter" idx="11"/>
          </p:nvPr>
        </p:nvSpPr>
        <p:spPr>
          <a:xfrm>
            <a:off x="4165600" y="5807076"/>
            <a:ext cx="3860800" cy="365125"/>
          </a:xfrm>
        </p:spPr>
        <p:txBody>
          <a:bodyPr/>
          <a:lstStyle/>
          <a:p>
            <a:endParaRPr lang="en-US"/>
          </a:p>
        </p:txBody>
      </p:sp>
      <p:sp>
        <p:nvSpPr>
          <p:cNvPr id="10"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508000" y="5807076"/>
            <a:ext cx="2844800" cy="365125"/>
          </a:xfrm>
        </p:spPr>
        <p:txBody>
          <a:bodyPr/>
          <a:lstStyle/>
          <a:p>
            <a:endParaRPr lang="en-US"/>
          </a:p>
        </p:txBody>
      </p:sp>
      <p:sp>
        <p:nvSpPr>
          <p:cNvPr id="8" name="Footer Placeholder 4"/>
          <p:cNvSpPr>
            <a:spLocks noGrp="1"/>
          </p:cNvSpPr>
          <p:nvPr>
            <p:ph type="ftr" sz="quarter" idx="11"/>
          </p:nvPr>
        </p:nvSpPr>
        <p:spPr>
          <a:xfrm>
            <a:off x="4165600" y="5807076"/>
            <a:ext cx="3860800" cy="365125"/>
          </a:xfrm>
        </p:spPr>
        <p:txBody>
          <a:bodyPr/>
          <a:lstStyle/>
          <a:p>
            <a:endParaRPr lang="en-US"/>
          </a:p>
        </p:txBody>
      </p:sp>
      <p:sp>
        <p:nvSpPr>
          <p:cNvPr id="9"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508000" y="5807076"/>
            <a:ext cx="2844800" cy="365125"/>
          </a:xfrm>
        </p:spPr>
        <p:txBody>
          <a:bodyPr/>
          <a:lstStyle/>
          <a:p>
            <a:endParaRPr lang="en-US"/>
          </a:p>
        </p:txBody>
      </p:sp>
      <p:sp>
        <p:nvSpPr>
          <p:cNvPr id="8" name="Footer Placeholder 4"/>
          <p:cNvSpPr>
            <a:spLocks noGrp="1"/>
          </p:cNvSpPr>
          <p:nvPr>
            <p:ph type="ftr" sz="quarter" idx="11"/>
          </p:nvPr>
        </p:nvSpPr>
        <p:spPr>
          <a:xfrm>
            <a:off x="4165600" y="5807076"/>
            <a:ext cx="3860800" cy="365125"/>
          </a:xfrm>
        </p:spPr>
        <p:txBody>
          <a:bodyPr/>
          <a:lstStyle/>
          <a:p>
            <a:endParaRPr lang="en-US"/>
          </a:p>
        </p:txBody>
      </p:sp>
      <p:sp>
        <p:nvSpPr>
          <p:cNvPr id="9" name="Slide Number Placeholder 5"/>
          <p:cNvSpPr>
            <a:spLocks noGrp="1"/>
          </p:cNvSpPr>
          <p:nvPr>
            <p:ph type="sldNum" sz="quarter" idx="12"/>
          </p:nvPr>
        </p:nvSpPr>
        <p:spPr>
          <a:xfrm>
            <a:off x="8839200" y="5807076"/>
            <a:ext cx="28448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6800" y="1828800"/>
            <a:ext cx="75184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3750" y="3916282"/>
            <a:ext cx="5524500" cy="981001"/>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973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9.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1562094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835" r:id="rId13"/>
    <p:sldLayoutId id="214748383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7BC6A-06E8-A7F8-C85D-671AB5B73DA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1EBD03-C350-44F3-E6B4-C4CE9AF4C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D70FF-1F43-AB25-0951-F7F344985E4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8FFCFDAB-F0B0-303D-C99F-4C63949998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37D2AE-9EF3-304F-8428-F00F1142C9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7323DA-83D4-5241-AF49-20C3CF62B7EF}" type="slidenum">
              <a:rPr lang="en-US" smtClean="0"/>
              <a:t>‹#›</a:t>
            </a:fld>
            <a:endParaRPr lang="en-US"/>
          </a:p>
        </p:txBody>
      </p:sp>
    </p:spTree>
    <p:extLst>
      <p:ext uri="{BB962C8B-B14F-4D97-AF65-F5344CB8AC3E}">
        <p14:creationId xmlns:p14="http://schemas.microsoft.com/office/powerpoint/2010/main" val="33364203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text&#10;&#10;Description automatically generated">
            <a:extLst>
              <a:ext uri="{FF2B5EF4-FFF2-40B4-BE49-F238E27FC236}">
                <a16:creationId xmlns:a16="http://schemas.microsoft.com/office/drawing/2014/main" id="{0FF5049A-71A9-A100-8FB5-6B6E3E7BBE9A}"/>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906000" y="6098119"/>
            <a:ext cx="2133600" cy="607483"/>
          </a:xfrm>
          <a:prstGeom prst="rect">
            <a:avLst/>
          </a:prstGeom>
        </p:spPr>
      </p:pic>
    </p:spTree>
  </p:cSld>
  <p:clrMap bg1="lt1" tx1="dk1" bg2="lt2" tx2="dk2" accent1="accent1" accent2="accent2" accent3="accent3" accent4="accent4" accent5="accent5" accent6="accent6" hlink="hlink" folHlink="folHlink"/>
  <p:sldLayoutIdLst>
    <p:sldLayoutId id="2147483787" r:id="rId1"/>
    <p:sldLayoutId id="2147483726" r:id="rId2"/>
    <p:sldLayoutId id="2147483727" r:id="rId3"/>
    <p:sldLayoutId id="2147483788" r:id="rId4"/>
    <p:sldLayoutId id="2147483789" r:id="rId5"/>
    <p:sldLayoutId id="2147483790" r:id="rId6"/>
    <p:sldLayoutId id="2147483728" r:id="rId7"/>
    <p:sldLayoutId id="2147483729" r:id="rId8"/>
    <p:sldLayoutId id="2147483730" r:id="rId9"/>
    <p:sldLayoutId id="2147483731" r:id="rId10"/>
    <p:sldLayoutId id="2147483720" r:id="rId11"/>
    <p:sldLayoutId id="2147483791" r:id="rId12"/>
    <p:sldLayoutId id="2147483792" r:id="rId13"/>
    <p:sldLayoutId id="2147483721" r:id="rId14"/>
    <p:sldLayoutId id="2147483722" r:id="rId15"/>
    <p:sldLayoutId id="2147483723" r:id="rId16"/>
    <p:sldLayoutId id="2147483724" r:id="rId17"/>
    <p:sldLayoutId id="2147483793" r:id="rId18"/>
    <p:sldLayoutId id="2147483794" r:id="rId19"/>
    <p:sldLayoutId id="2147483795" r:id="rId20"/>
    <p:sldLayoutId id="2147483796" r:id="rId21"/>
    <p:sldLayoutId id="2147483797" r:id="rId22"/>
    <p:sldLayoutId id="2147483732" r:id="rId23"/>
    <p:sldLayoutId id="2147483733" r:id="rId24"/>
    <p:sldLayoutId id="2147483734" r:id="rId25"/>
    <p:sldLayoutId id="2147483735" r:id="rId26"/>
    <p:sldLayoutId id="2147483736" r:id="rId27"/>
  </p:sldLayoutIdLst>
  <p:txStyles>
    <p:titleStyle>
      <a:lvl1pPr algn="l" defTabSz="685800" rtl="0" eaLnBrk="1" latinLnBrk="0" hangingPunct="1">
        <a:spcBef>
          <a:spcPct val="0"/>
        </a:spcBef>
        <a:buNone/>
        <a:defRPr sz="30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j-lt"/>
          <a:ea typeface="+mn-ea"/>
          <a:cs typeface="Arial Black"/>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j-lt"/>
          <a:ea typeface="+mn-ea"/>
          <a:cs typeface="+mn-cs"/>
        </a:defRPr>
      </a:lvl2pPr>
      <a:lvl3pPr marL="857250" indent="-171450" algn="l" defTabSz="685800" rtl="0" eaLnBrk="1" latinLnBrk="0" hangingPunct="1">
        <a:spcBef>
          <a:spcPct val="20000"/>
        </a:spcBef>
        <a:buFont typeface="Arial" pitchFamily="34" charset="0"/>
        <a:buChar char="•"/>
        <a:defRPr sz="1800" b="1" i="1" kern="1200">
          <a:solidFill>
            <a:schemeClr val="tx1"/>
          </a:solidFill>
          <a:latin typeface="+mj-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ABEAD-7091-4169-8DD5-C7EA0FED56EE}" type="datetimeFigureOut">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6F119-E01F-4ADA-9266-59C218278853}" type="slidenum">
              <a:rPr lang="en-US" smtClean="0"/>
              <a:t>‹#›</a:t>
            </a:fld>
            <a:endParaRPr lang="en-US"/>
          </a:p>
        </p:txBody>
      </p:sp>
    </p:spTree>
    <p:extLst>
      <p:ext uri="{BB962C8B-B14F-4D97-AF65-F5344CB8AC3E}">
        <p14:creationId xmlns:p14="http://schemas.microsoft.com/office/powerpoint/2010/main" val="377196081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7BC6A-06E8-A7F8-C85D-671AB5B73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1EBD03-C350-44F3-E6B4-C4CE9AF4C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D70FF-1F43-AB25-0951-F7F344985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659EB-4229-0B4B-A944-A6855F636324}" type="datetimeFigureOut">
              <a:rPr lang="en-US" smtClean="0"/>
              <a:t>3/7/2024</a:t>
            </a:fld>
            <a:endParaRPr lang="en-US"/>
          </a:p>
        </p:txBody>
      </p:sp>
      <p:sp>
        <p:nvSpPr>
          <p:cNvPr id="5" name="Footer Placeholder 4">
            <a:extLst>
              <a:ext uri="{FF2B5EF4-FFF2-40B4-BE49-F238E27FC236}">
                <a16:creationId xmlns:a16="http://schemas.microsoft.com/office/drawing/2014/main" id="{8FFCFDAB-F0B0-303D-C99F-4C6394999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37D2AE-9EF3-304F-8428-F00F1142C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323DA-83D4-5241-AF49-20C3CF62B7EF}" type="slidenum">
              <a:rPr lang="en-US" smtClean="0"/>
              <a:t>‹#›</a:t>
            </a:fld>
            <a:endParaRPr lang="en-US"/>
          </a:p>
        </p:txBody>
      </p:sp>
    </p:spTree>
    <p:extLst>
      <p:ext uri="{BB962C8B-B14F-4D97-AF65-F5344CB8AC3E}">
        <p14:creationId xmlns:p14="http://schemas.microsoft.com/office/powerpoint/2010/main" val="333642039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3/7/2024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12192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601" y="6337989"/>
            <a:ext cx="2743199"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01198" y="6270082"/>
            <a:ext cx="2286002" cy="422128"/>
          </a:xfrm>
          <a:prstGeom prst="rect">
            <a:avLst/>
          </a:prstGeom>
        </p:spPr>
      </p:pic>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22" r:id="rId12"/>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jpeg"/><Relationship Id="rId34" Type="http://schemas.openxmlformats.org/officeDocument/2006/relationships/image" Target="../media/image52.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jpeg"/><Relationship Id="rId25" Type="http://schemas.openxmlformats.org/officeDocument/2006/relationships/image" Target="../media/image43.png"/><Relationship Id="rId33" Type="http://schemas.openxmlformats.org/officeDocument/2006/relationships/image" Target="../media/image51.jpeg"/><Relationship Id="rId2" Type="http://schemas.openxmlformats.org/officeDocument/2006/relationships/notesSlide" Target="../notesSlides/notesSlide4.xml"/><Relationship Id="rId16" Type="http://schemas.openxmlformats.org/officeDocument/2006/relationships/image" Target="../media/image34.jpe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35.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svg"/><Relationship Id="rId32"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jpe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54.xml"/><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39AF4-529C-0E87-96D1-224A1F2F5E8D}"/>
              </a:ext>
            </a:extLst>
          </p:cNvPr>
          <p:cNvPicPr>
            <a:picLocks noChangeAspect="1"/>
          </p:cNvPicPr>
          <p:nvPr/>
        </p:nvPicPr>
        <p:blipFill>
          <a:blip r:embed="rId3"/>
          <a:stretch>
            <a:fillRect/>
          </a:stretch>
        </p:blipFill>
        <p:spPr>
          <a:xfrm>
            <a:off x="7378403" y="5824556"/>
            <a:ext cx="4359097" cy="603825"/>
          </a:xfrm>
          <a:prstGeom prst="rect">
            <a:avLst/>
          </a:prstGeom>
        </p:spPr>
      </p:pic>
      <p:sp>
        <p:nvSpPr>
          <p:cNvPr id="5" name="TextBox 4">
            <a:extLst>
              <a:ext uri="{FF2B5EF4-FFF2-40B4-BE49-F238E27FC236}">
                <a16:creationId xmlns:a16="http://schemas.microsoft.com/office/drawing/2014/main" id="{1B50D6AA-ABCA-715D-FDBF-6BE8F616AE12}"/>
              </a:ext>
            </a:extLst>
          </p:cNvPr>
          <p:cNvSpPr txBox="1"/>
          <p:nvPr/>
        </p:nvSpPr>
        <p:spPr>
          <a:xfrm>
            <a:off x="3319485" y="2627724"/>
            <a:ext cx="8658502" cy="7369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lnSpc>
                <a:spcPct val="150000"/>
              </a:lnSpc>
            </a:pPr>
            <a:r>
              <a:rPr lang="en-US" sz="3300" b="1">
                <a:solidFill>
                  <a:srgbClr val="FFFFFF"/>
                </a:solidFill>
                <a:latin typeface="Arial"/>
                <a:cs typeface="Arial"/>
              </a:rPr>
              <a:t>Cybersecurity at UCCS </a:t>
            </a:r>
            <a:endParaRPr lang="en-US" sz="3300">
              <a:solidFill>
                <a:srgbClr val="FFFFFF"/>
              </a:solidFill>
              <a:latin typeface="Arial"/>
              <a:cs typeface="Arial"/>
            </a:endParaRPr>
          </a:p>
        </p:txBody>
      </p:sp>
      <p:pic>
        <p:nvPicPr>
          <p:cNvPr id="6" name="Picture 5" descr="A black and white drawing of a clock tower&#10;&#10;Description automatically generated">
            <a:extLst>
              <a:ext uri="{FF2B5EF4-FFF2-40B4-BE49-F238E27FC236}">
                <a16:creationId xmlns:a16="http://schemas.microsoft.com/office/drawing/2014/main" id="{E7353694-0045-8F46-9983-49DED87A5F37}"/>
              </a:ext>
            </a:extLst>
          </p:cNvPr>
          <p:cNvPicPr>
            <a:picLocks noChangeAspect="1"/>
          </p:cNvPicPr>
          <p:nvPr/>
        </p:nvPicPr>
        <p:blipFill rotWithShape="1">
          <a:blip r:embed="rId4">
            <a:alphaModFix amt="20000"/>
          </a:blip>
          <a:srcRect b="9243"/>
          <a:stretch/>
        </p:blipFill>
        <p:spPr>
          <a:xfrm>
            <a:off x="0" y="0"/>
            <a:ext cx="3124200" cy="6847255"/>
          </a:xfrm>
          <a:prstGeom prst="rect">
            <a:avLst/>
          </a:prstGeom>
          <a:effectLst/>
        </p:spPr>
      </p:pic>
    </p:spTree>
    <p:extLst>
      <p:ext uri="{BB962C8B-B14F-4D97-AF65-F5344CB8AC3E}">
        <p14:creationId xmlns:p14="http://schemas.microsoft.com/office/powerpoint/2010/main" val="3412354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7C73-D161-6242-9DC8-6D95E4F3A7E6}"/>
              </a:ext>
            </a:extLst>
          </p:cNvPr>
          <p:cNvSpPr>
            <a:spLocks noGrp="1"/>
          </p:cNvSpPr>
          <p:nvPr>
            <p:ph type="title" idx="4294967295"/>
          </p:nvPr>
        </p:nvSpPr>
        <p:spPr>
          <a:xfrm>
            <a:off x="3218931" y="49701"/>
            <a:ext cx="7915600" cy="487363"/>
          </a:xfrm>
        </p:spPr>
        <p:txBody>
          <a:bodyPr>
            <a:noAutofit/>
          </a:bodyPr>
          <a:lstStyle/>
          <a:p>
            <a:pPr algn="ctr">
              <a:spcBef>
                <a:spcPts val="600"/>
              </a:spcBef>
              <a:spcAft>
                <a:spcPts val="1200"/>
              </a:spcAft>
            </a:pPr>
            <a:r>
              <a:rPr lang="en-US" sz="2800" b="1"/>
              <a:t>Cybersecurity Degrees/Pathways at UCCS</a:t>
            </a:r>
          </a:p>
        </p:txBody>
      </p:sp>
      <p:sp>
        <p:nvSpPr>
          <p:cNvPr id="5" name="Rectangle 4">
            <a:extLst>
              <a:ext uri="{FF2B5EF4-FFF2-40B4-BE49-F238E27FC236}">
                <a16:creationId xmlns:a16="http://schemas.microsoft.com/office/drawing/2014/main" id="{AEAA9DBF-D192-024A-B265-849A505E3724}"/>
              </a:ext>
            </a:extLst>
          </p:cNvPr>
          <p:cNvSpPr/>
          <p:nvPr/>
        </p:nvSpPr>
        <p:spPr>
          <a:xfrm>
            <a:off x="7127748" y="558165"/>
            <a:ext cx="4013200" cy="838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1400" b="1">
                <a:latin typeface="Arial"/>
                <a:cs typeface="Arial"/>
              </a:rPr>
              <a:t>Executive DBA: Cybersecurity Management</a:t>
            </a:r>
          </a:p>
        </p:txBody>
      </p:sp>
      <p:sp>
        <p:nvSpPr>
          <p:cNvPr id="8" name="Rectangle 7">
            <a:extLst>
              <a:ext uri="{FF2B5EF4-FFF2-40B4-BE49-F238E27FC236}">
                <a16:creationId xmlns:a16="http://schemas.microsoft.com/office/drawing/2014/main" id="{31AD60B8-3C55-3C42-96AE-D5D24BA1C8CF}"/>
              </a:ext>
            </a:extLst>
          </p:cNvPr>
          <p:cNvSpPr/>
          <p:nvPr/>
        </p:nvSpPr>
        <p:spPr>
          <a:xfrm>
            <a:off x="8659368" y="1465915"/>
            <a:ext cx="2478024" cy="838200"/>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ctr"/>
            <a:r>
              <a:rPr lang="en-US" sz="1400" b="1">
                <a:latin typeface="Arial"/>
                <a:cs typeface="Arial"/>
              </a:rPr>
              <a:t>MBA: Cybersecurity Management emphasis</a:t>
            </a:r>
          </a:p>
        </p:txBody>
      </p:sp>
      <p:sp>
        <p:nvSpPr>
          <p:cNvPr id="9" name="Rectangle 8">
            <a:extLst>
              <a:ext uri="{FF2B5EF4-FFF2-40B4-BE49-F238E27FC236}">
                <a16:creationId xmlns:a16="http://schemas.microsoft.com/office/drawing/2014/main" id="{C9CBF442-1065-7D4F-82B4-BFCBDBA5C6DF}"/>
              </a:ext>
            </a:extLst>
          </p:cNvPr>
          <p:cNvSpPr/>
          <p:nvPr/>
        </p:nvSpPr>
        <p:spPr>
          <a:xfrm>
            <a:off x="9192768" y="2380315"/>
            <a:ext cx="1941576" cy="838200"/>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ctr"/>
            <a:r>
              <a:rPr lang="en-US" sz="1400" b="1">
                <a:latin typeface="Arial"/>
                <a:cs typeface="Arial"/>
              </a:rPr>
              <a:t>BS: Cybersecurity Management emphasis</a:t>
            </a:r>
          </a:p>
        </p:txBody>
      </p:sp>
      <p:sp>
        <p:nvSpPr>
          <p:cNvPr id="10" name="Rectangle 9">
            <a:extLst>
              <a:ext uri="{FF2B5EF4-FFF2-40B4-BE49-F238E27FC236}">
                <a16:creationId xmlns:a16="http://schemas.microsoft.com/office/drawing/2014/main" id="{ACEE930E-93B7-A245-AD80-F14419EAA3B9}"/>
              </a:ext>
            </a:extLst>
          </p:cNvPr>
          <p:cNvSpPr/>
          <p:nvPr/>
        </p:nvSpPr>
        <p:spPr>
          <a:xfrm>
            <a:off x="7186168" y="2380315"/>
            <a:ext cx="1941576"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Bachelors of Innovation: Comp. Science Security</a:t>
            </a:r>
          </a:p>
        </p:txBody>
      </p:sp>
      <p:sp>
        <p:nvSpPr>
          <p:cNvPr id="11" name="Rectangle 10">
            <a:extLst>
              <a:ext uri="{FF2B5EF4-FFF2-40B4-BE49-F238E27FC236}">
                <a16:creationId xmlns:a16="http://schemas.microsoft.com/office/drawing/2014/main" id="{72EF1FA1-B65C-3A4E-9F9A-3374F574D753}"/>
              </a:ext>
            </a:extLst>
          </p:cNvPr>
          <p:cNvSpPr/>
          <p:nvPr/>
        </p:nvSpPr>
        <p:spPr>
          <a:xfrm>
            <a:off x="3209544" y="2380315"/>
            <a:ext cx="1941576"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BS &amp; BA: Computer Science</a:t>
            </a:r>
          </a:p>
        </p:txBody>
      </p:sp>
      <p:sp>
        <p:nvSpPr>
          <p:cNvPr id="12" name="Rectangle 11">
            <a:extLst>
              <a:ext uri="{FF2B5EF4-FFF2-40B4-BE49-F238E27FC236}">
                <a16:creationId xmlns:a16="http://schemas.microsoft.com/office/drawing/2014/main" id="{D8A44AAC-F232-0A47-9A02-76A50033C734}"/>
              </a:ext>
            </a:extLst>
          </p:cNvPr>
          <p:cNvSpPr/>
          <p:nvPr/>
        </p:nvSpPr>
        <p:spPr>
          <a:xfrm>
            <a:off x="9192768" y="3299017"/>
            <a:ext cx="1941576" cy="838200"/>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ctr"/>
            <a:r>
              <a:rPr lang="en-US" sz="1400" b="1">
                <a:latin typeface="Arial"/>
                <a:cs typeface="Arial"/>
              </a:rPr>
              <a:t>Certificates: Cybersecurity Mgt. (grad, undergrad)</a:t>
            </a:r>
          </a:p>
        </p:txBody>
      </p:sp>
      <p:sp>
        <p:nvSpPr>
          <p:cNvPr id="13" name="Rectangle 12">
            <a:extLst>
              <a:ext uri="{FF2B5EF4-FFF2-40B4-BE49-F238E27FC236}">
                <a16:creationId xmlns:a16="http://schemas.microsoft.com/office/drawing/2014/main" id="{29EB916E-A968-3149-95E3-24AAACECF723}"/>
              </a:ext>
            </a:extLst>
          </p:cNvPr>
          <p:cNvSpPr/>
          <p:nvPr/>
        </p:nvSpPr>
        <p:spPr>
          <a:xfrm>
            <a:off x="3211068" y="4209115"/>
            <a:ext cx="7924800" cy="4702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400" b="1">
                <a:latin typeface="Arial"/>
                <a:cs typeface="Arial"/>
              </a:rPr>
              <a:t>Option Area: Cybercrime and Cybersecurity</a:t>
            </a:r>
          </a:p>
        </p:txBody>
      </p:sp>
      <p:sp>
        <p:nvSpPr>
          <p:cNvPr id="16" name="Rectangle 15">
            <a:extLst>
              <a:ext uri="{FF2B5EF4-FFF2-40B4-BE49-F238E27FC236}">
                <a16:creationId xmlns:a16="http://schemas.microsoft.com/office/drawing/2014/main" id="{1B9956C7-8BE9-D045-A0E7-89061892C7BA}"/>
              </a:ext>
            </a:extLst>
          </p:cNvPr>
          <p:cNvSpPr/>
          <p:nvPr/>
        </p:nvSpPr>
        <p:spPr>
          <a:xfrm>
            <a:off x="3209544" y="558165"/>
            <a:ext cx="385952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PhDs: Computer Science, Security</a:t>
            </a:r>
          </a:p>
        </p:txBody>
      </p:sp>
      <p:sp>
        <p:nvSpPr>
          <p:cNvPr id="17" name="Rectangle 16">
            <a:extLst>
              <a:ext uri="{FF2B5EF4-FFF2-40B4-BE49-F238E27FC236}">
                <a16:creationId xmlns:a16="http://schemas.microsoft.com/office/drawing/2014/main" id="{AD7DCFD7-F7F3-F245-B31D-110C2B18D964}"/>
              </a:ext>
            </a:extLst>
          </p:cNvPr>
          <p:cNvSpPr/>
          <p:nvPr/>
        </p:nvSpPr>
        <p:spPr>
          <a:xfrm>
            <a:off x="3209544" y="1465915"/>
            <a:ext cx="2627376"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ME: Cybersecurity, Information Assurance</a:t>
            </a:r>
          </a:p>
        </p:txBody>
      </p:sp>
      <p:sp>
        <p:nvSpPr>
          <p:cNvPr id="14" name="Rectangle 13">
            <a:extLst>
              <a:ext uri="{FF2B5EF4-FFF2-40B4-BE49-F238E27FC236}">
                <a16:creationId xmlns:a16="http://schemas.microsoft.com/office/drawing/2014/main" id="{E8C4D30A-563F-C64A-ABC3-38609668F0BD}"/>
              </a:ext>
            </a:extLst>
          </p:cNvPr>
          <p:cNvSpPr/>
          <p:nvPr/>
        </p:nvSpPr>
        <p:spPr>
          <a:xfrm>
            <a:off x="5216144" y="2380315"/>
            <a:ext cx="19050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BS: Computer Engineering</a:t>
            </a:r>
          </a:p>
        </p:txBody>
      </p:sp>
      <p:sp>
        <p:nvSpPr>
          <p:cNvPr id="15" name="Rectangle 14">
            <a:extLst>
              <a:ext uri="{FF2B5EF4-FFF2-40B4-BE49-F238E27FC236}">
                <a16:creationId xmlns:a16="http://schemas.microsoft.com/office/drawing/2014/main" id="{55C3773D-F9F7-DA48-8CA2-63A856F5079B}"/>
              </a:ext>
            </a:extLst>
          </p:cNvPr>
          <p:cNvSpPr/>
          <p:nvPr/>
        </p:nvSpPr>
        <p:spPr>
          <a:xfrm>
            <a:off x="5884926" y="1465915"/>
            <a:ext cx="2723388"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MS: Computer Science</a:t>
            </a:r>
          </a:p>
        </p:txBody>
      </p:sp>
      <p:sp>
        <p:nvSpPr>
          <p:cNvPr id="18" name="Rectangle 17">
            <a:extLst>
              <a:ext uri="{FF2B5EF4-FFF2-40B4-BE49-F238E27FC236}">
                <a16:creationId xmlns:a16="http://schemas.microsoft.com/office/drawing/2014/main" id="{0AC88288-80BC-5A40-92C0-7A0BAAC5BB77}"/>
              </a:ext>
            </a:extLst>
          </p:cNvPr>
          <p:cNvSpPr/>
          <p:nvPr/>
        </p:nvSpPr>
        <p:spPr>
          <a:xfrm>
            <a:off x="3209544" y="3294715"/>
            <a:ext cx="39116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UG Certificates: Applied Cybersecurity, Network Systems Security, Engineering Secure Software</a:t>
            </a:r>
          </a:p>
        </p:txBody>
      </p:sp>
      <p:sp>
        <p:nvSpPr>
          <p:cNvPr id="19" name="Rectangle 18">
            <a:extLst>
              <a:ext uri="{FF2B5EF4-FFF2-40B4-BE49-F238E27FC236}">
                <a16:creationId xmlns:a16="http://schemas.microsoft.com/office/drawing/2014/main" id="{9FDDD29A-FB95-9B46-A616-A537B36256B9}"/>
              </a:ext>
            </a:extLst>
          </p:cNvPr>
          <p:cNvSpPr/>
          <p:nvPr/>
        </p:nvSpPr>
        <p:spPr>
          <a:xfrm>
            <a:off x="3211068" y="4742515"/>
            <a:ext cx="7924800" cy="768650"/>
          </a:xfrm>
          <a:prstGeom prst="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400" b="1">
                <a:latin typeface="Arial"/>
                <a:cs typeface="Arial"/>
              </a:rPr>
              <a:t>Concentration: Cybersecurity Track, Technical Comm's &amp; Information Design Program</a:t>
            </a:r>
          </a:p>
          <a:p>
            <a:pPr lvl="0" algn="ctr"/>
            <a:r>
              <a:rPr lang="en-US" sz="1400" b="1">
                <a:latin typeface="Arial"/>
                <a:cs typeface="Arial"/>
              </a:rPr>
              <a:t>Focus: Interdisciplinary Studies Cybersecurity Liberal Arts</a:t>
            </a:r>
          </a:p>
        </p:txBody>
      </p:sp>
      <p:sp>
        <p:nvSpPr>
          <p:cNvPr id="20" name="Rectangle 19">
            <a:extLst>
              <a:ext uri="{FF2B5EF4-FFF2-40B4-BE49-F238E27FC236}">
                <a16:creationId xmlns:a16="http://schemas.microsoft.com/office/drawing/2014/main" id="{8EB3B1DF-A3C9-144A-84B5-4AD2EA687DCF}"/>
              </a:ext>
            </a:extLst>
          </p:cNvPr>
          <p:cNvSpPr/>
          <p:nvPr/>
        </p:nvSpPr>
        <p:spPr>
          <a:xfrm>
            <a:off x="7186168" y="3301105"/>
            <a:ext cx="1941576"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400" b="1">
                <a:latin typeface="Arial"/>
                <a:cs typeface="Arial"/>
              </a:rPr>
              <a:t>Grad Cert: National Security Intel, Homeland Security</a:t>
            </a:r>
          </a:p>
        </p:txBody>
      </p:sp>
      <p:sp>
        <p:nvSpPr>
          <p:cNvPr id="3" name="TextBox 2">
            <a:extLst>
              <a:ext uri="{FF2B5EF4-FFF2-40B4-BE49-F238E27FC236}">
                <a16:creationId xmlns:a16="http://schemas.microsoft.com/office/drawing/2014/main" id="{3C20C608-FF8E-ECEF-D746-A73F01D7611D}"/>
              </a:ext>
            </a:extLst>
          </p:cNvPr>
          <p:cNvSpPr txBox="1"/>
          <p:nvPr/>
        </p:nvSpPr>
        <p:spPr>
          <a:xfrm>
            <a:off x="252369" y="2378781"/>
            <a:ext cx="285042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2400" b="1" i="1">
                <a:cs typeface="Arial"/>
              </a:rPr>
              <a:t>Legend of UCCS Colleges:</a:t>
            </a:r>
            <a:endParaRPr lang="en-US" sz="2000" b="1">
              <a:solidFill>
                <a:srgbClr val="C0504D"/>
              </a:solidFill>
              <a:cs typeface="Arial"/>
            </a:endParaRPr>
          </a:p>
          <a:p>
            <a:pPr marL="285750" indent="-285750">
              <a:spcBef>
                <a:spcPts val="1200"/>
              </a:spcBef>
              <a:buFont typeface="Arial" panose="020B0604020202020204" pitchFamily="34" charset="0"/>
              <a:buChar char="•"/>
            </a:pPr>
            <a:r>
              <a:rPr lang="en-US" b="1" i="1">
                <a:solidFill>
                  <a:schemeClr val="accent1"/>
                </a:solidFill>
                <a:cs typeface="Arial"/>
              </a:rPr>
              <a:t>Engineering &amp; Applied Science</a:t>
            </a:r>
            <a:endParaRPr lang="en-US" b="1">
              <a:solidFill>
                <a:schemeClr val="accent1"/>
              </a:solidFill>
              <a:cs typeface="Arial"/>
            </a:endParaRPr>
          </a:p>
          <a:p>
            <a:pPr marL="285750" indent="-285750">
              <a:spcBef>
                <a:spcPts val="1200"/>
              </a:spcBef>
              <a:buFont typeface="Arial" panose="020B0604020202020204" pitchFamily="34" charset="0"/>
              <a:buChar char="•"/>
            </a:pPr>
            <a:r>
              <a:rPr lang="en-US" b="1" i="1">
                <a:solidFill>
                  <a:schemeClr val="accent3"/>
                </a:solidFill>
                <a:cs typeface="Arial"/>
              </a:rPr>
              <a:t>Business</a:t>
            </a:r>
            <a:endParaRPr lang="en-US" b="1">
              <a:solidFill>
                <a:schemeClr val="accent3"/>
              </a:solidFill>
              <a:cs typeface="Arial"/>
            </a:endParaRPr>
          </a:p>
          <a:p>
            <a:pPr marL="285750" indent="-285750">
              <a:spcBef>
                <a:spcPts val="1200"/>
              </a:spcBef>
              <a:buFont typeface="Arial" panose="020B0604020202020204" pitchFamily="34" charset="0"/>
              <a:buChar char="•"/>
            </a:pPr>
            <a:r>
              <a:rPr lang="en-US" b="1" i="1">
                <a:solidFill>
                  <a:schemeClr val="accent6">
                    <a:lumMod val="75000"/>
                  </a:schemeClr>
                </a:solidFill>
                <a:cs typeface="Arial"/>
              </a:rPr>
              <a:t>Public Service</a:t>
            </a:r>
            <a:endParaRPr lang="en-US" b="1">
              <a:solidFill>
                <a:schemeClr val="accent6">
                  <a:lumMod val="75000"/>
                </a:schemeClr>
              </a:solidFill>
              <a:cs typeface="Arial"/>
            </a:endParaRPr>
          </a:p>
          <a:p>
            <a:pPr marL="285750" indent="-285750">
              <a:spcBef>
                <a:spcPts val="1200"/>
              </a:spcBef>
              <a:buFont typeface="Arial" panose="020B0604020202020204" pitchFamily="34" charset="0"/>
              <a:buChar char="•"/>
            </a:pPr>
            <a:r>
              <a:rPr lang="en-US" b="1" i="1">
                <a:solidFill>
                  <a:schemeClr val="accent2"/>
                </a:solidFill>
                <a:cs typeface="Arial"/>
              </a:rPr>
              <a:t>Letters, Arts &amp; Sciences</a:t>
            </a:r>
            <a:endParaRPr lang="en-US" b="1">
              <a:solidFill>
                <a:schemeClr val="accent2"/>
              </a:solidFill>
              <a:cs typeface="Arial"/>
            </a:endParaRPr>
          </a:p>
          <a:p>
            <a:pPr marL="285750" indent="-285750">
              <a:spcBef>
                <a:spcPts val="1200"/>
              </a:spcBef>
              <a:buFont typeface="Arial" panose="020B0604020202020204" pitchFamily="34" charset="0"/>
              <a:buChar char="•"/>
            </a:pPr>
            <a:r>
              <a:rPr lang="en-US" b="1" i="1">
                <a:solidFill>
                  <a:schemeClr val="bg1">
                    <a:lumMod val="50000"/>
                  </a:schemeClr>
                </a:solidFill>
                <a:cs typeface="Arial"/>
              </a:rPr>
              <a:t>Education</a:t>
            </a:r>
            <a:endParaRPr lang="en-US" b="1">
              <a:solidFill>
                <a:schemeClr val="bg1">
                  <a:lumMod val="50000"/>
                </a:schemeClr>
              </a:solidFill>
              <a:cs typeface="Arial"/>
            </a:endParaRPr>
          </a:p>
        </p:txBody>
      </p:sp>
      <p:sp>
        <p:nvSpPr>
          <p:cNvPr id="4" name="Rectangle 3">
            <a:extLst>
              <a:ext uri="{FF2B5EF4-FFF2-40B4-BE49-F238E27FC236}">
                <a16:creationId xmlns:a16="http://schemas.microsoft.com/office/drawing/2014/main" id="{A3B32BF9-15C5-547F-8C2A-E425CA2DEACD}"/>
              </a:ext>
            </a:extLst>
          </p:cNvPr>
          <p:cNvSpPr/>
          <p:nvPr/>
        </p:nvSpPr>
        <p:spPr>
          <a:xfrm>
            <a:off x="3211068" y="5580715"/>
            <a:ext cx="7924800" cy="470240"/>
          </a:xfrm>
          <a:prstGeom prst="rect">
            <a:avLst/>
          </a:prstGeom>
          <a:solidFill>
            <a:schemeClr val="bg1">
              <a:lumMod val="50000"/>
            </a:schemeClr>
          </a:solidFill>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400" b="1">
                <a:latin typeface="Arial"/>
                <a:cs typeface="Arial"/>
              </a:rPr>
              <a:t>Digital Citizenship Project</a:t>
            </a:r>
            <a:endParaRPr lang="en-US">
              <a:latin typeface="Arial"/>
              <a:cs typeface="Arial"/>
            </a:endParaRPr>
          </a:p>
        </p:txBody>
      </p:sp>
      <p:pic>
        <p:nvPicPr>
          <p:cNvPr id="6" name="object 2">
            <a:extLst>
              <a:ext uri="{FF2B5EF4-FFF2-40B4-BE49-F238E27FC236}">
                <a16:creationId xmlns:a16="http://schemas.microsoft.com/office/drawing/2014/main" id="{4A13F26D-0291-41E2-3D4B-67D29D026162}"/>
              </a:ext>
            </a:extLst>
          </p:cNvPr>
          <p:cNvPicPr/>
          <p:nvPr/>
        </p:nvPicPr>
        <p:blipFill>
          <a:blip r:embed="rId3" cstate="print"/>
          <a:stretch>
            <a:fillRect/>
          </a:stretch>
        </p:blipFill>
        <p:spPr>
          <a:xfrm>
            <a:off x="770952" y="130318"/>
            <a:ext cx="1688213" cy="1690771"/>
          </a:xfrm>
          <a:prstGeom prst="rect">
            <a:avLst/>
          </a:prstGeom>
        </p:spPr>
      </p:pic>
    </p:spTree>
    <p:extLst>
      <p:ext uri="{BB962C8B-B14F-4D97-AF65-F5344CB8AC3E}">
        <p14:creationId xmlns:p14="http://schemas.microsoft.com/office/powerpoint/2010/main" val="321699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D519AC-7392-4C53-9E3F-08F1208BC2CB}"/>
              </a:ext>
            </a:extLst>
          </p:cNvPr>
          <p:cNvSpPr>
            <a:spLocks noGrp="1"/>
          </p:cNvSpPr>
          <p:nvPr>
            <p:ph type="ctrTitle"/>
          </p:nvPr>
        </p:nvSpPr>
        <p:spPr>
          <a:xfrm>
            <a:off x="4879382" y="2130426"/>
            <a:ext cx="6398218" cy="1476482"/>
          </a:xfrm>
        </p:spPr>
        <p:txBody>
          <a:bodyPr>
            <a:normAutofit/>
          </a:bodyPr>
          <a:lstStyle/>
          <a:p>
            <a:pPr algn="l"/>
            <a:r>
              <a:rPr lang="en-US"/>
              <a:t>Questions?</a:t>
            </a:r>
            <a:endParaRPr lang="en-US" sz="2000"/>
          </a:p>
        </p:txBody>
      </p:sp>
      <p:pic>
        <p:nvPicPr>
          <p:cNvPr id="13" name="Picture Placeholder 12">
            <a:extLst>
              <a:ext uri="{FF2B5EF4-FFF2-40B4-BE49-F238E27FC236}">
                <a16:creationId xmlns:a16="http://schemas.microsoft.com/office/drawing/2014/main" id="{00D46117-DBE6-CF4C-ADE8-0A1170C7F520}"/>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0" y="0"/>
            <a:ext cx="4424363" cy="6858000"/>
          </a:xfrm>
        </p:spPr>
      </p:pic>
      <p:cxnSp>
        <p:nvCxnSpPr>
          <p:cNvPr id="8" name="Straight Connector 7">
            <a:extLst>
              <a:ext uri="{FF2B5EF4-FFF2-40B4-BE49-F238E27FC236}">
                <a16:creationId xmlns:a16="http://schemas.microsoft.com/office/drawing/2014/main" id="{0A677432-9B0B-E437-E895-6E2AA76A4F80}"/>
              </a:ext>
            </a:extLst>
          </p:cNvPr>
          <p:cNvCxnSpPr/>
          <p:nvPr/>
        </p:nvCxnSpPr>
        <p:spPr>
          <a:xfrm>
            <a:off x="4876800" y="3582522"/>
            <a:ext cx="533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tle 5">
            <a:extLst>
              <a:ext uri="{FF2B5EF4-FFF2-40B4-BE49-F238E27FC236}">
                <a16:creationId xmlns:a16="http://schemas.microsoft.com/office/drawing/2014/main" id="{038C2C05-E702-4437-B26C-E681E5B8739C}"/>
              </a:ext>
            </a:extLst>
          </p:cNvPr>
          <p:cNvSpPr txBox="1">
            <a:spLocks/>
          </p:cNvSpPr>
          <p:nvPr/>
        </p:nvSpPr>
        <p:spPr>
          <a:xfrm>
            <a:off x="4876799" y="3664758"/>
            <a:ext cx="6398218" cy="1198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pPr algn="l"/>
            <a:r>
              <a:rPr lang="en-US" b="1">
                <a:latin typeface="Arial Black"/>
              </a:rPr>
              <a:t>Thank You!</a:t>
            </a:r>
            <a:endParaRPr lang="en-US" sz="2000" b="1">
              <a:latin typeface="Arial Black"/>
            </a:endParaRPr>
          </a:p>
        </p:txBody>
      </p:sp>
    </p:spTree>
    <p:extLst>
      <p:ext uri="{BB962C8B-B14F-4D97-AF65-F5344CB8AC3E}">
        <p14:creationId xmlns:p14="http://schemas.microsoft.com/office/powerpoint/2010/main" val="51684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4351-3473-5E62-E2C5-8FE2F32BF56A}"/>
              </a:ext>
            </a:extLst>
          </p:cNvPr>
          <p:cNvSpPr>
            <a:spLocks noGrp="1"/>
          </p:cNvSpPr>
          <p:nvPr>
            <p:ph type="title"/>
          </p:nvPr>
        </p:nvSpPr>
        <p:spPr/>
        <p:txBody>
          <a:bodyPr/>
          <a:lstStyle/>
          <a:p>
            <a:pPr>
              <a:lnSpc>
                <a:spcPct val="90000"/>
              </a:lnSpc>
            </a:pPr>
            <a:r>
              <a:rPr lang="en-US" sz="3200" b="1" dirty="0">
                <a:cs typeface="Arial"/>
              </a:rPr>
              <a:t>History of Colorado Senate Bill 18-086 </a:t>
            </a:r>
            <a:endParaRPr lang="en-US" sz="3200" dirty="0">
              <a:cs typeface="Arial"/>
            </a:endParaRPr>
          </a:p>
        </p:txBody>
      </p:sp>
      <p:sp>
        <p:nvSpPr>
          <p:cNvPr id="3" name="Content Placeholder 2">
            <a:extLst>
              <a:ext uri="{FF2B5EF4-FFF2-40B4-BE49-F238E27FC236}">
                <a16:creationId xmlns:a16="http://schemas.microsoft.com/office/drawing/2014/main" id="{44B37621-51EA-D28E-C877-BD325CEE8AAA}"/>
              </a:ext>
            </a:extLst>
          </p:cNvPr>
          <p:cNvSpPr>
            <a:spLocks noGrp="1"/>
          </p:cNvSpPr>
          <p:nvPr>
            <p:ph idx="1"/>
          </p:nvPr>
        </p:nvSpPr>
        <p:spPr>
          <a:xfrm>
            <a:off x="6497781" y="1349753"/>
            <a:ext cx="5223166" cy="4408944"/>
          </a:xfrm>
        </p:spPr>
        <p:txBody>
          <a:bodyPr vert="horz" lIns="91440" tIns="45720" rIns="91440" bIns="45720" rtlCol="0" anchor="t">
            <a:normAutofit/>
          </a:bodyPr>
          <a:lstStyle/>
          <a:p>
            <a:pPr marL="342900" indent="-342900">
              <a:spcBef>
                <a:spcPts val="1400"/>
              </a:spcBef>
              <a:spcAft>
                <a:spcPts val="600"/>
              </a:spcAft>
              <a:buFont typeface="Arial,Sans-Serif" pitchFamily="34" charset="0"/>
            </a:pPr>
            <a:r>
              <a:rPr lang="en-US" dirty="0">
                <a:solidFill>
                  <a:srgbClr val="595959"/>
                </a:solidFill>
                <a:cs typeface="Arial"/>
              </a:rPr>
              <a:t>Passed in 2018. Even with 30% budget cut in 2020, renewed in 2021 </a:t>
            </a:r>
            <a:endParaRPr lang="en-US" dirty="0"/>
          </a:p>
          <a:p>
            <a:pPr marL="342900" indent="-342900">
              <a:spcBef>
                <a:spcPts val="1400"/>
              </a:spcBef>
              <a:spcAft>
                <a:spcPts val="600"/>
              </a:spcAft>
              <a:buFont typeface="Arial,Sans-Serif" pitchFamily="34" charset="0"/>
            </a:pPr>
            <a:r>
              <a:rPr lang="en-US" dirty="0">
                <a:solidFill>
                  <a:srgbClr val="595959"/>
                </a:solidFill>
                <a:cs typeface="Arial"/>
              </a:rPr>
              <a:t>UCCS is lead institution (bulk of funds)</a:t>
            </a:r>
          </a:p>
          <a:p>
            <a:pPr marL="342900" indent="-342900">
              <a:spcBef>
                <a:spcPts val="1400"/>
              </a:spcBef>
              <a:spcAft>
                <a:spcPts val="600"/>
              </a:spcAft>
              <a:buFont typeface="Arial,Sans-Serif" pitchFamily="34" charset="0"/>
            </a:pPr>
            <a:r>
              <a:rPr lang="en-US" dirty="0">
                <a:solidFill>
                  <a:srgbClr val="595959"/>
                </a:solidFill>
                <a:cs typeface="Arial"/>
              </a:rPr>
              <a:t>Six participating educational institutions, plus the NCC</a:t>
            </a:r>
          </a:p>
          <a:p>
            <a:pPr marL="642620" lvl="1" indent="-213995">
              <a:spcBef>
                <a:spcPts val="1400"/>
              </a:spcBef>
              <a:spcAft>
                <a:spcPts val="600"/>
              </a:spcAft>
              <a:buFont typeface="Courier New" pitchFamily="34" charset="0"/>
              <a:buChar char="o"/>
            </a:pPr>
            <a:r>
              <a:rPr lang="en-US" sz="1800" dirty="0">
                <a:solidFill>
                  <a:srgbClr val="595959"/>
                </a:solidFill>
                <a:cs typeface="Arial"/>
              </a:rPr>
              <a:t>UCCS, CSU, MSU, Mesa, Western, PPSC</a:t>
            </a:r>
            <a:endParaRPr lang="en-US" sz="1800">
              <a:cs typeface="Arial"/>
            </a:endParaRPr>
          </a:p>
          <a:p>
            <a:pPr marL="342900" indent="-342900">
              <a:spcBef>
                <a:spcPts val="1400"/>
              </a:spcBef>
              <a:spcAft>
                <a:spcPts val="600"/>
              </a:spcAft>
              <a:buFont typeface="Arial,Sans-Serif" pitchFamily="34" charset="0"/>
            </a:pPr>
            <a:r>
              <a:rPr lang="en-US" dirty="0">
                <a:solidFill>
                  <a:srgbClr val="595959"/>
                </a:solidFill>
                <a:cs typeface="Arial"/>
              </a:rPr>
              <a:t>Seven reporting requirements</a:t>
            </a:r>
          </a:p>
          <a:p>
            <a:pPr marL="800100" lvl="1" indent="-342900">
              <a:spcBef>
                <a:spcPts val="1400"/>
              </a:spcBef>
              <a:spcAft>
                <a:spcPts val="600"/>
              </a:spcAft>
              <a:buFont typeface="Courier New,monospace" pitchFamily="34" charset="0"/>
              <a:buChar char="o"/>
            </a:pPr>
            <a:r>
              <a:rPr lang="en-US" sz="1800" dirty="0">
                <a:solidFill>
                  <a:srgbClr val="595959"/>
                </a:solidFill>
                <a:cs typeface="Arial"/>
              </a:rPr>
              <a:t>Faculty, students, scholarships, cyber programs, presentations, matching funds, internships</a:t>
            </a:r>
          </a:p>
        </p:txBody>
      </p:sp>
      <p:pic>
        <p:nvPicPr>
          <p:cNvPr id="4" name="Picture 3" descr="A black and gold text&#10;&#10;Description automatically generated">
            <a:extLst>
              <a:ext uri="{FF2B5EF4-FFF2-40B4-BE49-F238E27FC236}">
                <a16:creationId xmlns:a16="http://schemas.microsoft.com/office/drawing/2014/main" id="{52B8718C-7798-E0C5-38DC-76565F0743A7}"/>
              </a:ext>
            </a:extLst>
          </p:cNvPr>
          <p:cNvPicPr>
            <a:picLocks noChangeAspect="1"/>
          </p:cNvPicPr>
          <p:nvPr/>
        </p:nvPicPr>
        <p:blipFill>
          <a:blip r:embed="rId2"/>
          <a:stretch>
            <a:fillRect/>
          </a:stretch>
        </p:blipFill>
        <p:spPr>
          <a:xfrm>
            <a:off x="509776" y="2916618"/>
            <a:ext cx="2387245" cy="918549"/>
          </a:xfrm>
          <a:prstGeom prst="rect">
            <a:avLst/>
          </a:prstGeom>
          <a:ln>
            <a:noFill/>
          </a:ln>
        </p:spPr>
      </p:pic>
      <p:pic>
        <p:nvPicPr>
          <p:cNvPr id="5" name="Picture 4" descr="A close-up of a logo&#10;&#10;Description automatically generated">
            <a:extLst>
              <a:ext uri="{FF2B5EF4-FFF2-40B4-BE49-F238E27FC236}">
                <a16:creationId xmlns:a16="http://schemas.microsoft.com/office/drawing/2014/main" id="{9227010D-CC13-AD68-B537-6DD02D92B585}"/>
              </a:ext>
            </a:extLst>
          </p:cNvPr>
          <p:cNvPicPr>
            <a:picLocks noChangeAspect="1"/>
          </p:cNvPicPr>
          <p:nvPr/>
        </p:nvPicPr>
        <p:blipFill>
          <a:blip r:embed="rId3"/>
          <a:stretch>
            <a:fillRect/>
          </a:stretch>
        </p:blipFill>
        <p:spPr>
          <a:xfrm>
            <a:off x="308819" y="4966047"/>
            <a:ext cx="2972468" cy="1000993"/>
          </a:xfrm>
          <a:prstGeom prst="rect">
            <a:avLst/>
          </a:prstGeom>
          <a:ln>
            <a:noFill/>
          </a:ln>
        </p:spPr>
      </p:pic>
      <p:pic>
        <p:nvPicPr>
          <p:cNvPr id="10" name="Picture 9" descr="A logo with green and blue triangles&#10;&#10;Description automatically generated">
            <a:extLst>
              <a:ext uri="{FF2B5EF4-FFF2-40B4-BE49-F238E27FC236}">
                <a16:creationId xmlns:a16="http://schemas.microsoft.com/office/drawing/2014/main" id="{D74EDC3B-D8FF-D79D-C98E-2CD3D907762F}"/>
              </a:ext>
            </a:extLst>
          </p:cNvPr>
          <p:cNvPicPr>
            <a:picLocks noChangeAspect="1"/>
          </p:cNvPicPr>
          <p:nvPr/>
        </p:nvPicPr>
        <p:blipFill rotWithShape="1">
          <a:blip r:embed="rId4"/>
          <a:srcRect l="552" b="-478"/>
          <a:stretch/>
        </p:blipFill>
        <p:spPr>
          <a:xfrm>
            <a:off x="3699590" y="1311648"/>
            <a:ext cx="1918325" cy="1123348"/>
          </a:xfrm>
          <a:prstGeom prst="rect">
            <a:avLst/>
          </a:prstGeom>
        </p:spPr>
      </p:pic>
      <p:pic>
        <p:nvPicPr>
          <p:cNvPr id="11" name="Picture 10" descr="A logo of a state&#10;&#10;Description automatically generated">
            <a:extLst>
              <a:ext uri="{FF2B5EF4-FFF2-40B4-BE49-F238E27FC236}">
                <a16:creationId xmlns:a16="http://schemas.microsoft.com/office/drawing/2014/main" id="{6E7FAB7D-ECC6-7270-92CE-AABD184C35D8}"/>
              </a:ext>
            </a:extLst>
          </p:cNvPr>
          <p:cNvPicPr>
            <a:picLocks noChangeAspect="1"/>
          </p:cNvPicPr>
          <p:nvPr/>
        </p:nvPicPr>
        <p:blipFill rotWithShape="1">
          <a:blip r:embed="rId5"/>
          <a:srcRect l="1128" r="-71" b="2788"/>
          <a:stretch/>
        </p:blipFill>
        <p:spPr>
          <a:xfrm>
            <a:off x="3144116" y="2950218"/>
            <a:ext cx="3108174" cy="891652"/>
          </a:xfrm>
          <a:prstGeom prst="rect">
            <a:avLst/>
          </a:prstGeom>
        </p:spPr>
      </p:pic>
      <p:pic>
        <p:nvPicPr>
          <p:cNvPr id="12" name="Picture 11" descr="A logo of a company&#10;&#10;Description automatically generated">
            <a:extLst>
              <a:ext uri="{FF2B5EF4-FFF2-40B4-BE49-F238E27FC236}">
                <a16:creationId xmlns:a16="http://schemas.microsoft.com/office/drawing/2014/main" id="{633F547C-228C-2347-B4B7-AE27BC2ABB2A}"/>
              </a:ext>
            </a:extLst>
          </p:cNvPr>
          <p:cNvPicPr>
            <a:picLocks noChangeAspect="1"/>
          </p:cNvPicPr>
          <p:nvPr/>
        </p:nvPicPr>
        <p:blipFill rotWithShape="1">
          <a:blip r:embed="rId6"/>
          <a:srcRect l="1332" t="983" r="2196" b="3977"/>
          <a:stretch/>
        </p:blipFill>
        <p:spPr>
          <a:xfrm>
            <a:off x="502159" y="1466816"/>
            <a:ext cx="2574842" cy="890944"/>
          </a:xfrm>
          <a:prstGeom prst="rect">
            <a:avLst/>
          </a:prstGeom>
        </p:spPr>
      </p:pic>
      <p:pic>
        <p:nvPicPr>
          <p:cNvPr id="13" name="Picture 12" descr="A black text on a white background&#10;&#10;Description automatically generated">
            <a:extLst>
              <a:ext uri="{FF2B5EF4-FFF2-40B4-BE49-F238E27FC236}">
                <a16:creationId xmlns:a16="http://schemas.microsoft.com/office/drawing/2014/main" id="{E2DA5CDE-63C6-171D-BBA4-6D722AB23405}"/>
              </a:ext>
            </a:extLst>
          </p:cNvPr>
          <p:cNvPicPr>
            <a:picLocks noChangeAspect="1"/>
          </p:cNvPicPr>
          <p:nvPr/>
        </p:nvPicPr>
        <p:blipFill rotWithShape="1">
          <a:blip r:embed="rId7"/>
          <a:srcRect l="1051" r="-175" b="6587"/>
          <a:stretch/>
        </p:blipFill>
        <p:spPr>
          <a:xfrm>
            <a:off x="3560017" y="5071497"/>
            <a:ext cx="2897832" cy="796937"/>
          </a:xfrm>
          <a:prstGeom prst="rect">
            <a:avLst/>
          </a:prstGeom>
        </p:spPr>
      </p:pic>
      <p:pic>
        <p:nvPicPr>
          <p:cNvPr id="14" name="Picture 13" descr="A close up of a logo&#10;&#10;Description automatically generated">
            <a:extLst>
              <a:ext uri="{FF2B5EF4-FFF2-40B4-BE49-F238E27FC236}">
                <a16:creationId xmlns:a16="http://schemas.microsoft.com/office/drawing/2014/main" id="{9E65B6D8-7ECB-010D-B3ED-EC2ED6FCB7EA}"/>
              </a:ext>
            </a:extLst>
          </p:cNvPr>
          <p:cNvPicPr>
            <a:picLocks noChangeAspect="1"/>
          </p:cNvPicPr>
          <p:nvPr/>
        </p:nvPicPr>
        <p:blipFill rotWithShape="1">
          <a:blip r:embed="rId8"/>
          <a:srcRect l="541" r="-135" b="3968"/>
          <a:stretch/>
        </p:blipFill>
        <p:spPr>
          <a:xfrm>
            <a:off x="1409034" y="4162558"/>
            <a:ext cx="3922703" cy="648225"/>
          </a:xfrm>
          <a:prstGeom prst="rect">
            <a:avLst/>
          </a:prstGeom>
        </p:spPr>
      </p:pic>
    </p:spTree>
    <p:extLst>
      <p:ext uri="{BB962C8B-B14F-4D97-AF65-F5344CB8AC3E}">
        <p14:creationId xmlns:p14="http://schemas.microsoft.com/office/powerpoint/2010/main" val="11758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490D-22DA-4A84-92A4-0554BADD2AAD}"/>
              </a:ext>
            </a:extLst>
          </p:cNvPr>
          <p:cNvSpPr>
            <a:spLocks noGrp="1"/>
          </p:cNvSpPr>
          <p:nvPr>
            <p:ph type="ctrTitle"/>
          </p:nvPr>
        </p:nvSpPr>
        <p:spPr>
          <a:xfrm>
            <a:off x="5486400" y="1981200"/>
            <a:ext cx="6248400" cy="1470025"/>
          </a:xfrm>
        </p:spPr>
        <p:txBody>
          <a:bodyPr anchor="t">
            <a:normAutofit/>
          </a:bodyPr>
          <a:lstStyle/>
          <a:p>
            <a:pPr algn="l">
              <a:lnSpc>
                <a:spcPct val="90000"/>
              </a:lnSpc>
            </a:pPr>
            <a:r>
              <a:rPr lang="en-US" sz="3200" b="1"/>
              <a:t>POWER: Cross-campus </a:t>
            </a:r>
            <a:r>
              <a:rPr lang="en-US" sz="3200" b="1" i="1"/>
              <a:t>and</a:t>
            </a:r>
            <a:br>
              <a:rPr lang="en-US" sz="3200" b="1"/>
            </a:br>
            <a:r>
              <a:rPr lang="en-US" sz="3200" b="1"/>
              <a:t>inter-disciplinary approach</a:t>
            </a:r>
          </a:p>
        </p:txBody>
      </p:sp>
      <p:sp>
        <p:nvSpPr>
          <p:cNvPr id="10" name="Subtitle 2">
            <a:extLst>
              <a:ext uri="{FF2B5EF4-FFF2-40B4-BE49-F238E27FC236}">
                <a16:creationId xmlns:a16="http://schemas.microsoft.com/office/drawing/2014/main" id="{18C42C5F-14FF-4062-A507-7326138A6C9E}"/>
              </a:ext>
            </a:extLst>
          </p:cNvPr>
          <p:cNvSpPr>
            <a:spLocks noGrp="1"/>
          </p:cNvSpPr>
          <p:nvPr>
            <p:ph type="subTitle" idx="1"/>
          </p:nvPr>
        </p:nvSpPr>
        <p:spPr>
          <a:xfrm>
            <a:off x="5486400" y="3429000"/>
            <a:ext cx="5410199" cy="1752600"/>
          </a:xfrm>
        </p:spPr>
        <p:txBody>
          <a:bodyPr vert="horz" lIns="91440" tIns="45720" rIns="91440" bIns="45720" rtlCol="0" anchor="t">
            <a:normAutofit/>
          </a:bodyPr>
          <a:lstStyle/>
          <a:p>
            <a:pPr algn="l"/>
            <a:r>
              <a:rPr lang="en-US"/>
              <a:t>Diversity</a:t>
            </a:r>
          </a:p>
          <a:p>
            <a:pPr algn="l"/>
            <a:r>
              <a:rPr lang="en-US"/>
              <a:t>Multi-disciplinarity</a:t>
            </a:r>
          </a:p>
          <a:p>
            <a:pPr algn="l"/>
            <a:r>
              <a:rPr lang="en-US"/>
              <a:t>Excellence</a:t>
            </a:r>
          </a:p>
        </p:txBody>
      </p:sp>
      <p:pic>
        <p:nvPicPr>
          <p:cNvPr id="8" name="Picture 7">
            <a:extLst>
              <a:ext uri="{FF2B5EF4-FFF2-40B4-BE49-F238E27FC236}">
                <a16:creationId xmlns:a16="http://schemas.microsoft.com/office/drawing/2014/main" id="{63FDF9C3-3BD5-4BE3-A78B-5342428E76B9}"/>
              </a:ext>
            </a:extLst>
          </p:cNvPr>
          <p:cNvPicPr>
            <a:picLocks noChangeAspect="1"/>
          </p:cNvPicPr>
          <p:nvPr/>
        </p:nvPicPr>
        <p:blipFill>
          <a:blip r:embed="rId3"/>
          <a:stretch>
            <a:fillRect/>
          </a:stretch>
        </p:blipFill>
        <p:spPr>
          <a:xfrm>
            <a:off x="528637" y="1177417"/>
            <a:ext cx="4424363" cy="4503168"/>
          </a:xfrm>
          <a:prstGeom prst="rect">
            <a:avLst/>
          </a:prstGeom>
          <a:noFill/>
        </p:spPr>
      </p:pic>
      <p:cxnSp>
        <p:nvCxnSpPr>
          <p:cNvPr id="4" name="Straight Connector 3">
            <a:extLst>
              <a:ext uri="{FF2B5EF4-FFF2-40B4-BE49-F238E27FC236}">
                <a16:creationId xmlns:a16="http://schemas.microsoft.com/office/drawing/2014/main" id="{36593F2D-F199-B6D5-D7C5-01BD32727CD9}"/>
              </a:ext>
            </a:extLst>
          </p:cNvPr>
          <p:cNvCxnSpPr/>
          <p:nvPr/>
        </p:nvCxnSpPr>
        <p:spPr>
          <a:xfrm>
            <a:off x="5562599" y="3200400"/>
            <a:ext cx="5334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54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BA2064-EA51-E684-42A8-DCFB5D2D797E}"/>
              </a:ext>
            </a:extLst>
          </p:cNvPr>
          <p:cNvPicPr>
            <a:picLocks noChangeAspect="1"/>
          </p:cNvPicPr>
          <p:nvPr/>
        </p:nvPicPr>
        <p:blipFill rotWithShape="1">
          <a:blip r:embed="rId3"/>
          <a:srcRect l="723" t="1111" r="672" b="1111"/>
          <a:stretch/>
        </p:blipFill>
        <p:spPr>
          <a:xfrm>
            <a:off x="152400" y="0"/>
            <a:ext cx="11887200" cy="6858000"/>
          </a:xfrm>
          <a:prstGeom prst="rect">
            <a:avLst/>
          </a:prstGeom>
        </p:spPr>
      </p:pic>
      <p:sp>
        <p:nvSpPr>
          <p:cNvPr id="3" name="TextBox 2">
            <a:extLst>
              <a:ext uri="{FF2B5EF4-FFF2-40B4-BE49-F238E27FC236}">
                <a16:creationId xmlns:a16="http://schemas.microsoft.com/office/drawing/2014/main" id="{00BEB0E1-CD53-727D-740E-9CCB55ECF911}"/>
              </a:ext>
            </a:extLst>
          </p:cNvPr>
          <p:cNvSpPr txBox="1"/>
          <p:nvPr/>
        </p:nvSpPr>
        <p:spPr>
          <a:xfrm>
            <a:off x="5058302" y="80360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Arial"/>
              </a:rPr>
              <a:t>Multi-disciplinary</a:t>
            </a:r>
            <a:endParaRPr lang="en-US" b="1" err="1"/>
          </a:p>
        </p:txBody>
      </p:sp>
    </p:spTree>
    <p:extLst>
      <p:ext uri="{BB962C8B-B14F-4D97-AF65-F5344CB8AC3E}">
        <p14:creationId xmlns:p14="http://schemas.microsoft.com/office/powerpoint/2010/main" val="121462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E41A-B9C7-6879-2F20-A34EACDBA900}"/>
              </a:ext>
            </a:extLst>
          </p:cNvPr>
          <p:cNvSpPr>
            <a:spLocks noGrp="1"/>
          </p:cNvSpPr>
          <p:nvPr>
            <p:ph type="title"/>
          </p:nvPr>
        </p:nvSpPr>
        <p:spPr>
          <a:xfrm>
            <a:off x="9833" y="4251"/>
            <a:ext cx="12172334" cy="602226"/>
          </a:xfrm>
        </p:spPr>
        <p:style>
          <a:lnRef idx="3">
            <a:schemeClr val="lt1"/>
          </a:lnRef>
          <a:fillRef idx="1">
            <a:schemeClr val="dk1"/>
          </a:fillRef>
          <a:effectRef idx="1">
            <a:schemeClr val="dk1"/>
          </a:effectRef>
          <a:fontRef idx="minor">
            <a:schemeClr val="lt1"/>
          </a:fontRef>
        </p:style>
        <p:txBody>
          <a:bodyPr>
            <a:noAutofit/>
          </a:bodyPr>
          <a:lstStyle/>
          <a:p>
            <a:pPr algn="ctr"/>
            <a:r>
              <a:rPr lang="en-US" sz="2800" i="1">
                <a:solidFill>
                  <a:srgbClr val="F2F2F2"/>
                </a:solidFill>
                <a:cs typeface="Arial"/>
              </a:rPr>
              <a:t>UCCS Partners Who Have Interacted with Students in the Last 12 Months</a:t>
            </a:r>
            <a:endParaRPr lang="en-US" sz="2800" i="1">
              <a:solidFill>
                <a:srgbClr val="F2F2F2"/>
              </a:solidFill>
            </a:endParaRPr>
          </a:p>
        </p:txBody>
      </p:sp>
      <p:pic>
        <p:nvPicPr>
          <p:cNvPr id="14" name="Picture 14" descr="Diagram, text&#10;&#10;Description automatically generated">
            <a:extLst>
              <a:ext uri="{FF2B5EF4-FFF2-40B4-BE49-F238E27FC236}">
                <a16:creationId xmlns:a16="http://schemas.microsoft.com/office/drawing/2014/main" id="{396628CB-5AEC-FC83-6E24-AFF8C7488E35}"/>
              </a:ext>
            </a:extLst>
          </p:cNvPr>
          <p:cNvPicPr>
            <a:picLocks noChangeAspect="1"/>
          </p:cNvPicPr>
          <p:nvPr/>
        </p:nvPicPr>
        <p:blipFill>
          <a:blip r:embed="rId3"/>
          <a:stretch>
            <a:fillRect/>
          </a:stretch>
        </p:blipFill>
        <p:spPr>
          <a:xfrm>
            <a:off x="7034980" y="6092083"/>
            <a:ext cx="2684207" cy="656763"/>
          </a:xfrm>
          <a:prstGeom prst="rect">
            <a:avLst/>
          </a:prstGeom>
        </p:spPr>
      </p:pic>
      <p:pic>
        <p:nvPicPr>
          <p:cNvPr id="40" name="Picture 40" descr="Logo, company name&#10;&#10;Description automatically generated">
            <a:extLst>
              <a:ext uri="{FF2B5EF4-FFF2-40B4-BE49-F238E27FC236}">
                <a16:creationId xmlns:a16="http://schemas.microsoft.com/office/drawing/2014/main" id="{69E0610D-F043-3150-6344-609FE446CE96}"/>
              </a:ext>
            </a:extLst>
          </p:cNvPr>
          <p:cNvPicPr>
            <a:picLocks noChangeAspect="1"/>
          </p:cNvPicPr>
          <p:nvPr/>
        </p:nvPicPr>
        <p:blipFill>
          <a:blip r:embed="rId4"/>
          <a:stretch>
            <a:fillRect/>
          </a:stretch>
        </p:blipFill>
        <p:spPr>
          <a:xfrm>
            <a:off x="-9833" y="6083285"/>
            <a:ext cx="2187677" cy="772680"/>
          </a:xfrm>
          <a:prstGeom prst="rect">
            <a:avLst/>
          </a:prstGeom>
        </p:spPr>
      </p:pic>
      <p:pic>
        <p:nvPicPr>
          <p:cNvPr id="3" name="Picture 3" descr="A picture containing text, tableware, vector graphics, plate&#10;&#10;Description automatically generated">
            <a:extLst>
              <a:ext uri="{FF2B5EF4-FFF2-40B4-BE49-F238E27FC236}">
                <a16:creationId xmlns:a16="http://schemas.microsoft.com/office/drawing/2014/main" id="{10118711-C792-F570-2900-F8F1B4E10E77}"/>
              </a:ext>
            </a:extLst>
          </p:cNvPr>
          <p:cNvPicPr>
            <a:picLocks noChangeAspect="1"/>
          </p:cNvPicPr>
          <p:nvPr/>
        </p:nvPicPr>
        <p:blipFill>
          <a:blip r:embed="rId5"/>
          <a:stretch>
            <a:fillRect/>
          </a:stretch>
        </p:blipFill>
        <p:spPr>
          <a:xfrm>
            <a:off x="447367" y="966339"/>
            <a:ext cx="1238864" cy="751529"/>
          </a:xfrm>
          <a:prstGeom prst="rect">
            <a:avLst/>
          </a:prstGeom>
        </p:spPr>
      </p:pic>
      <p:pic>
        <p:nvPicPr>
          <p:cNvPr id="5" name="Picture 5" descr="Logo&#10;&#10;Description automatically generated">
            <a:extLst>
              <a:ext uri="{FF2B5EF4-FFF2-40B4-BE49-F238E27FC236}">
                <a16:creationId xmlns:a16="http://schemas.microsoft.com/office/drawing/2014/main" id="{39641CE8-7CAF-F834-4245-6ED1D3C78458}"/>
              </a:ext>
            </a:extLst>
          </p:cNvPr>
          <p:cNvPicPr>
            <a:picLocks noChangeAspect="1"/>
          </p:cNvPicPr>
          <p:nvPr/>
        </p:nvPicPr>
        <p:blipFill>
          <a:blip r:embed="rId6"/>
          <a:stretch>
            <a:fillRect/>
          </a:stretch>
        </p:blipFill>
        <p:spPr>
          <a:xfrm>
            <a:off x="1602658" y="4460552"/>
            <a:ext cx="2453148" cy="1378187"/>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9CA1C7D9-8662-3DE5-CC57-D1295FFE37B0}"/>
              </a:ext>
            </a:extLst>
          </p:cNvPr>
          <p:cNvPicPr>
            <a:picLocks noChangeAspect="1"/>
          </p:cNvPicPr>
          <p:nvPr/>
        </p:nvPicPr>
        <p:blipFill>
          <a:blip r:embed="rId7"/>
          <a:stretch>
            <a:fillRect/>
          </a:stretch>
        </p:blipFill>
        <p:spPr>
          <a:xfrm>
            <a:off x="1941872" y="3158819"/>
            <a:ext cx="2453149" cy="668182"/>
          </a:xfrm>
          <a:prstGeom prst="rect">
            <a:avLst/>
          </a:prstGeom>
        </p:spPr>
      </p:pic>
      <p:pic>
        <p:nvPicPr>
          <p:cNvPr id="9" name="Picture 9" descr="A picture containing logo&#10;&#10;Description automatically generated">
            <a:extLst>
              <a:ext uri="{FF2B5EF4-FFF2-40B4-BE49-F238E27FC236}">
                <a16:creationId xmlns:a16="http://schemas.microsoft.com/office/drawing/2014/main" id="{0E347318-F497-EA75-A3D7-0D9E51261FE9}"/>
              </a:ext>
            </a:extLst>
          </p:cNvPr>
          <p:cNvPicPr>
            <a:picLocks noChangeAspect="1"/>
          </p:cNvPicPr>
          <p:nvPr/>
        </p:nvPicPr>
        <p:blipFill>
          <a:blip r:embed="rId8"/>
          <a:stretch>
            <a:fillRect/>
          </a:stretch>
        </p:blipFill>
        <p:spPr>
          <a:xfrm>
            <a:off x="4419600" y="5928446"/>
            <a:ext cx="2458064" cy="738229"/>
          </a:xfrm>
          <a:prstGeom prst="rect">
            <a:avLst/>
          </a:prstGeom>
        </p:spPr>
      </p:pic>
      <p:pic>
        <p:nvPicPr>
          <p:cNvPr id="11" name="Picture 11" descr="A picture containing text, clipart&#10;&#10;Description automatically generated">
            <a:extLst>
              <a:ext uri="{FF2B5EF4-FFF2-40B4-BE49-F238E27FC236}">
                <a16:creationId xmlns:a16="http://schemas.microsoft.com/office/drawing/2014/main" id="{5040FA7A-F4CD-2F6B-EE24-411FC8BE6678}"/>
              </a:ext>
            </a:extLst>
          </p:cNvPr>
          <p:cNvPicPr>
            <a:picLocks noChangeAspect="1"/>
          </p:cNvPicPr>
          <p:nvPr/>
        </p:nvPicPr>
        <p:blipFill>
          <a:blip r:embed="rId9"/>
          <a:stretch>
            <a:fillRect/>
          </a:stretch>
        </p:blipFill>
        <p:spPr>
          <a:xfrm>
            <a:off x="6681018" y="4153842"/>
            <a:ext cx="2413820" cy="713414"/>
          </a:xfrm>
          <a:prstGeom prst="rect">
            <a:avLst/>
          </a:prstGeom>
        </p:spPr>
      </p:pic>
      <p:pic>
        <p:nvPicPr>
          <p:cNvPr id="12" name="Picture 12">
            <a:extLst>
              <a:ext uri="{FF2B5EF4-FFF2-40B4-BE49-F238E27FC236}">
                <a16:creationId xmlns:a16="http://schemas.microsoft.com/office/drawing/2014/main" id="{88A86A6E-1C3D-CA8A-4A5A-53A4D36E46D0}"/>
              </a:ext>
            </a:extLst>
          </p:cNvPr>
          <p:cNvPicPr>
            <a:picLocks noChangeAspect="1"/>
          </p:cNvPicPr>
          <p:nvPr/>
        </p:nvPicPr>
        <p:blipFill>
          <a:blip r:embed="rId10"/>
          <a:stretch>
            <a:fillRect/>
          </a:stretch>
        </p:blipFill>
        <p:spPr>
          <a:xfrm>
            <a:off x="8872231" y="3391361"/>
            <a:ext cx="1295707" cy="468568"/>
          </a:xfrm>
          <a:prstGeom prst="rect">
            <a:avLst/>
          </a:prstGeom>
        </p:spPr>
      </p:pic>
      <p:pic>
        <p:nvPicPr>
          <p:cNvPr id="13" name="Picture 13" descr="Logo&#10;&#10;Description automatically generated">
            <a:extLst>
              <a:ext uri="{FF2B5EF4-FFF2-40B4-BE49-F238E27FC236}">
                <a16:creationId xmlns:a16="http://schemas.microsoft.com/office/drawing/2014/main" id="{7AFEF634-F6B4-1945-9104-B09B8BB28311}"/>
              </a:ext>
            </a:extLst>
          </p:cNvPr>
          <p:cNvPicPr>
            <a:picLocks noChangeAspect="1"/>
          </p:cNvPicPr>
          <p:nvPr/>
        </p:nvPicPr>
        <p:blipFill>
          <a:blip r:embed="rId11"/>
          <a:stretch>
            <a:fillRect/>
          </a:stretch>
        </p:blipFill>
        <p:spPr>
          <a:xfrm>
            <a:off x="231672" y="2854427"/>
            <a:ext cx="1158977" cy="1154061"/>
          </a:xfrm>
          <a:prstGeom prst="rect">
            <a:avLst/>
          </a:prstGeom>
        </p:spPr>
      </p:pic>
      <p:pic>
        <p:nvPicPr>
          <p:cNvPr id="15" name="Picture 15" descr="Logo&#10;&#10;Description automatically generated">
            <a:extLst>
              <a:ext uri="{FF2B5EF4-FFF2-40B4-BE49-F238E27FC236}">
                <a16:creationId xmlns:a16="http://schemas.microsoft.com/office/drawing/2014/main" id="{5A9D3A3C-EBB9-BBA0-2905-C67D808536FA}"/>
              </a:ext>
            </a:extLst>
          </p:cNvPr>
          <p:cNvPicPr>
            <a:picLocks noChangeAspect="1"/>
          </p:cNvPicPr>
          <p:nvPr/>
        </p:nvPicPr>
        <p:blipFill>
          <a:blip r:embed="rId12"/>
          <a:stretch>
            <a:fillRect/>
          </a:stretch>
        </p:blipFill>
        <p:spPr>
          <a:xfrm>
            <a:off x="3131574" y="1371181"/>
            <a:ext cx="2202427" cy="866080"/>
          </a:xfrm>
          <a:prstGeom prst="rect">
            <a:avLst/>
          </a:prstGeom>
        </p:spPr>
      </p:pic>
      <p:pic>
        <p:nvPicPr>
          <p:cNvPr id="17" name="Picture 17" descr="A picture containing graphical user interface&#10;&#10;Description automatically generated">
            <a:extLst>
              <a:ext uri="{FF2B5EF4-FFF2-40B4-BE49-F238E27FC236}">
                <a16:creationId xmlns:a16="http://schemas.microsoft.com/office/drawing/2014/main" id="{4507EA52-97F8-594D-0401-8F5EE124D773}"/>
              </a:ext>
            </a:extLst>
          </p:cNvPr>
          <p:cNvPicPr>
            <a:picLocks noChangeAspect="1"/>
          </p:cNvPicPr>
          <p:nvPr/>
        </p:nvPicPr>
        <p:blipFill>
          <a:blip r:embed="rId13"/>
          <a:stretch>
            <a:fillRect/>
          </a:stretch>
        </p:blipFill>
        <p:spPr>
          <a:xfrm>
            <a:off x="933602" y="1867360"/>
            <a:ext cx="2016534" cy="940516"/>
          </a:xfrm>
          <a:prstGeom prst="rect">
            <a:avLst/>
          </a:prstGeom>
        </p:spPr>
      </p:pic>
      <p:pic>
        <p:nvPicPr>
          <p:cNvPr id="18" name="Picture 18">
            <a:extLst>
              <a:ext uri="{FF2B5EF4-FFF2-40B4-BE49-F238E27FC236}">
                <a16:creationId xmlns:a16="http://schemas.microsoft.com/office/drawing/2014/main" id="{88CBB57C-0E7E-8753-C115-D2038558D035}"/>
              </a:ext>
            </a:extLst>
          </p:cNvPr>
          <p:cNvPicPr>
            <a:picLocks noChangeAspect="1"/>
          </p:cNvPicPr>
          <p:nvPr/>
        </p:nvPicPr>
        <p:blipFill>
          <a:blip r:embed="rId14"/>
          <a:stretch>
            <a:fillRect/>
          </a:stretch>
        </p:blipFill>
        <p:spPr>
          <a:xfrm>
            <a:off x="4055806" y="4638316"/>
            <a:ext cx="2556388" cy="835847"/>
          </a:xfrm>
          <a:prstGeom prst="rect">
            <a:avLst/>
          </a:prstGeom>
        </p:spPr>
      </p:pic>
      <p:pic>
        <p:nvPicPr>
          <p:cNvPr id="19" name="Picture 19" descr="A picture containing logo&#10;&#10;Description automatically generated">
            <a:extLst>
              <a:ext uri="{FF2B5EF4-FFF2-40B4-BE49-F238E27FC236}">
                <a16:creationId xmlns:a16="http://schemas.microsoft.com/office/drawing/2014/main" id="{9A4A11E7-B225-849A-4421-EDD5D88BBF60}"/>
              </a:ext>
            </a:extLst>
          </p:cNvPr>
          <p:cNvPicPr>
            <a:picLocks noChangeAspect="1"/>
          </p:cNvPicPr>
          <p:nvPr/>
        </p:nvPicPr>
        <p:blipFill>
          <a:blip r:embed="rId15"/>
          <a:stretch>
            <a:fillRect/>
          </a:stretch>
        </p:blipFill>
        <p:spPr>
          <a:xfrm>
            <a:off x="7406046" y="2908449"/>
            <a:ext cx="1087694" cy="1092610"/>
          </a:xfrm>
          <a:prstGeom prst="rect">
            <a:avLst/>
          </a:prstGeom>
        </p:spPr>
      </p:pic>
      <p:pic>
        <p:nvPicPr>
          <p:cNvPr id="20" name="Picture 20" descr="Logo&#10;&#10;Description automatically generated">
            <a:extLst>
              <a:ext uri="{FF2B5EF4-FFF2-40B4-BE49-F238E27FC236}">
                <a16:creationId xmlns:a16="http://schemas.microsoft.com/office/drawing/2014/main" id="{D77DE5BE-492D-3C08-917B-FDB73FB4D961}"/>
              </a:ext>
            </a:extLst>
          </p:cNvPr>
          <p:cNvPicPr>
            <a:picLocks noChangeAspect="1"/>
          </p:cNvPicPr>
          <p:nvPr/>
        </p:nvPicPr>
        <p:blipFill>
          <a:blip r:embed="rId16"/>
          <a:stretch>
            <a:fillRect/>
          </a:stretch>
        </p:blipFill>
        <p:spPr>
          <a:xfrm>
            <a:off x="165765" y="4794301"/>
            <a:ext cx="1133475" cy="1133475"/>
          </a:xfrm>
          <a:prstGeom prst="rect">
            <a:avLst/>
          </a:prstGeom>
        </p:spPr>
      </p:pic>
      <p:pic>
        <p:nvPicPr>
          <p:cNvPr id="22" name="Picture 22" descr="A picture containing text, clipart, cup&#10;&#10;Description automatically generated">
            <a:extLst>
              <a:ext uri="{FF2B5EF4-FFF2-40B4-BE49-F238E27FC236}">
                <a16:creationId xmlns:a16="http://schemas.microsoft.com/office/drawing/2014/main" id="{FF40C89B-929F-DD37-24E9-592AF56C5ADB}"/>
              </a:ext>
            </a:extLst>
          </p:cNvPr>
          <p:cNvPicPr>
            <a:picLocks noChangeAspect="1"/>
          </p:cNvPicPr>
          <p:nvPr/>
        </p:nvPicPr>
        <p:blipFill>
          <a:blip r:embed="rId17"/>
          <a:stretch>
            <a:fillRect/>
          </a:stretch>
        </p:blipFill>
        <p:spPr>
          <a:xfrm>
            <a:off x="5451065" y="679963"/>
            <a:ext cx="1294786" cy="1314450"/>
          </a:xfrm>
          <a:prstGeom prst="rect">
            <a:avLst/>
          </a:prstGeom>
        </p:spPr>
      </p:pic>
      <p:pic>
        <p:nvPicPr>
          <p:cNvPr id="23" name="Picture 23">
            <a:extLst>
              <a:ext uri="{FF2B5EF4-FFF2-40B4-BE49-F238E27FC236}">
                <a16:creationId xmlns:a16="http://schemas.microsoft.com/office/drawing/2014/main" id="{04A394C6-DB4F-67E8-B392-2824DB3C03F4}"/>
              </a:ext>
            </a:extLst>
          </p:cNvPr>
          <p:cNvPicPr>
            <a:picLocks noChangeAspect="1"/>
          </p:cNvPicPr>
          <p:nvPr/>
        </p:nvPicPr>
        <p:blipFill>
          <a:blip r:embed="rId18"/>
          <a:stretch>
            <a:fillRect/>
          </a:stretch>
        </p:blipFill>
        <p:spPr>
          <a:xfrm>
            <a:off x="9719802" y="1729709"/>
            <a:ext cx="1562100" cy="1019175"/>
          </a:xfrm>
          <a:prstGeom prst="rect">
            <a:avLst/>
          </a:prstGeom>
        </p:spPr>
      </p:pic>
      <p:pic>
        <p:nvPicPr>
          <p:cNvPr id="24" name="Picture 24" descr="A picture containing text&#10;&#10;Description automatically generated">
            <a:extLst>
              <a:ext uri="{FF2B5EF4-FFF2-40B4-BE49-F238E27FC236}">
                <a16:creationId xmlns:a16="http://schemas.microsoft.com/office/drawing/2014/main" id="{DD82518F-BAD4-E669-723C-987B680FD129}"/>
              </a:ext>
            </a:extLst>
          </p:cNvPr>
          <p:cNvPicPr>
            <a:picLocks noChangeAspect="1"/>
          </p:cNvPicPr>
          <p:nvPr/>
        </p:nvPicPr>
        <p:blipFill>
          <a:blip r:embed="rId19"/>
          <a:stretch>
            <a:fillRect/>
          </a:stretch>
        </p:blipFill>
        <p:spPr>
          <a:xfrm>
            <a:off x="2403986" y="5562939"/>
            <a:ext cx="1887793" cy="1046458"/>
          </a:xfrm>
          <a:prstGeom prst="rect">
            <a:avLst/>
          </a:prstGeom>
        </p:spPr>
      </p:pic>
      <p:pic>
        <p:nvPicPr>
          <p:cNvPr id="25" name="Picture 25" descr="A picture containing logo&#10;&#10;Description automatically generated">
            <a:extLst>
              <a:ext uri="{FF2B5EF4-FFF2-40B4-BE49-F238E27FC236}">
                <a16:creationId xmlns:a16="http://schemas.microsoft.com/office/drawing/2014/main" id="{28E173F4-D823-57FE-F164-515A131DB795}"/>
              </a:ext>
            </a:extLst>
          </p:cNvPr>
          <p:cNvPicPr>
            <a:picLocks noChangeAspect="1"/>
          </p:cNvPicPr>
          <p:nvPr/>
        </p:nvPicPr>
        <p:blipFill>
          <a:blip r:embed="rId20"/>
          <a:stretch>
            <a:fillRect/>
          </a:stretch>
        </p:blipFill>
        <p:spPr>
          <a:xfrm>
            <a:off x="2871020" y="3924441"/>
            <a:ext cx="2777612" cy="754342"/>
          </a:xfrm>
          <a:prstGeom prst="rect">
            <a:avLst/>
          </a:prstGeom>
        </p:spPr>
      </p:pic>
      <p:pic>
        <p:nvPicPr>
          <p:cNvPr id="27" name="Picture 27">
            <a:extLst>
              <a:ext uri="{FF2B5EF4-FFF2-40B4-BE49-F238E27FC236}">
                <a16:creationId xmlns:a16="http://schemas.microsoft.com/office/drawing/2014/main" id="{FC2209B3-5033-D507-5369-7DEE12EBDAA6}"/>
              </a:ext>
            </a:extLst>
          </p:cNvPr>
          <p:cNvPicPr>
            <a:picLocks noChangeAspect="1"/>
          </p:cNvPicPr>
          <p:nvPr/>
        </p:nvPicPr>
        <p:blipFill>
          <a:blip r:embed="rId21"/>
          <a:stretch>
            <a:fillRect/>
          </a:stretch>
        </p:blipFill>
        <p:spPr>
          <a:xfrm>
            <a:off x="8709867" y="1205319"/>
            <a:ext cx="952500" cy="1047750"/>
          </a:xfrm>
          <a:prstGeom prst="rect">
            <a:avLst/>
          </a:prstGeom>
        </p:spPr>
      </p:pic>
      <p:pic>
        <p:nvPicPr>
          <p:cNvPr id="29" name="Picture 29" descr="A picture containing text&#10;&#10;Description automatically generated">
            <a:extLst>
              <a:ext uri="{FF2B5EF4-FFF2-40B4-BE49-F238E27FC236}">
                <a16:creationId xmlns:a16="http://schemas.microsoft.com/office/drawing/2014/main" id="{31CD802A-00A9-88C5-AED6-737B7EB37282}"/>
              </a:ext>
            </a:extLst>
          </p:cNvPr>
          <p:cNvPicPr>
            <a:picLocks noChangeAspect="1"/>
          </p:cNvPicPr>
          <p:nvPr/>
        </p:nvPicPr>
        <p:blipFill>
          <a:blip r:embed="rId22"/>
          <a:stretch>
            <a:fillRect/>
          </a:stretch>
        </p:blipFill>
        <p:spPr>
          <a:xfrm>
            <a:off x="10862206" y="768803"/>
            <a:ext cx="1125755" cy="1141683"/>
          </a:xfrm>
          <a:prstGeom prst="rect">
            <a:avLst/>
          </a:prstGeom>
        </p:spPr>
      </p:pic>
      <p:pic>
        <p:nvPicPr>
          <p:cNvPr id="30" name="Graphic 30">
            <a:extLst>
              <a:ext uri="{FF2B5EF4-FFF2-40B4-BE49-F238E27FC236}">
                <a16:creationId xmlns:a16="http://schemas.microsoft.com/office/drawing/2014/main" id="{A1F6A71C-8C9E-C496-0B60-859964C009B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413058" y="2090508"/>
            <a:ext cx="2033740" cy="762921"/>
          </a:xfrm>
          <a:prstGeom prst="rect">
            <a:avLst/>
          </a:prstGeom>
        </p:spPr>
      </p:pic>
      <p:pic>
        <p:nvPicPr>
          <p:cNvPr id="31" name="Picture 31" descr="Logo&#10;&#10;Description automatically generated">
            <a:extLst>
              <a:ext uri="{FF2B5EF4-FFF2-40B4-BE49-F238E27FC236}">
                <a16:creationId xmlns:a16="http://schemas.microsoft.com/office/drawing/2014/main" id="{31DA3615-A58C-F2E0-1B25-8634B88E475D}"/>
              </a:ext>
            </a:extLst>
          </p:cNvPr>
          <p:cNvPicPr>
            <a:picLocks noChangeAspect="1"/>
          </p:cNvPicPr>
          <p:nvPr/>
        </p:nvPicPr>
        <p:blipFill>
          <a:blip r:embed="rId25"/>
          <a:stretch>
            <a:fillRect/>
          </a:stretch>
        </p:blipFill>
        <p:spPr>
          <a:xfrm>
            <a:off x="7360616" y="1322652"/>
            <a:ext cx="1136233" cy="1150982"/>
          </a:xfrm>
          <a:prstGeom prst="rect">
            <a:avLst/>
          </a:prstGeom>
        </p:spPr>
      </p:pic>
      <p:pic>
        <p:nvPicPr>
          <p:cNvPr id="33" name="Picture 33" descr="A picture containing logo&#10;&#10;Description automatically generated">
            <a:extLst>
              <a:ext uri="{FF2B5EF4-FFF2-40B4-BE49-F238E27FC236}">
                <a16:creationId xmlns:a16="http://schemas.microsoft.com/office/drawing/2014/main" id="{3D7E53ED-A7DF-70A2-CE63-4FA009A43C2E}"/>
              </a:ext>
            </a:extLst>
          </p:cNvPr>
          <p:cNvPicPr>
            <a:picLocks noChangeAspect="1"/>
          </p:cNvPicPr>
          <p:nvPr/>
        </p:nvPicPr>
        <p:blipFill>
          <a:blip r:embed="rId26"/>
          <a:stretch>
            <a:fillRect/>
          </a:stretch>
        </p:blipFill>
        <p:spPr>
          <a:xfrm>
            <a:off x="10530348" y="5057272"/>
            <a:ext cx="1568247" cy="922164"/>
          </a:xfrm>
          <a:prstGeom prst="rect">
            <a:avLst/>
          </a:prstGeom>
        </p:spPr>
      </p:pic>
      <p:pic>
        <p:nvPicPr>
          <p:cNvPr id="36" name="Picture 36" descr="A picture containing text&#10;&#10;Description automatically generated">
            <a:extLst>
              <a:ext uri="{FF2B5EF4-FFF2-40B4-BE49-F238E27FC236}">
                <a16:creationId xmlns:a16="http://schemas.microsoft.com/office/drawing/2014/main" id="{D6AE1B66-6C1C-332B-C7D3-2D1B5081739B}"/>
              </a:ext>
            </a:extLst>
          </p:cNvPr>
          <p:cNvPicPr>
            <a:picLocks noChangeAspect="1"/>
          </p:cNvPicPr>
          <p:nvPr/>
        </p:nvPicPr>
        <p:blipFill>
          <a:blip r:embed="rId27"/>
          <a:stretch>
            <a:fillRect/>
          </a:stretch>
        </p:blipFill>
        <p:spPr>
          <a:xfrm>
            <a:off x="10114859" y="3860461"/>
            <a:ext cx="1765041" cy="965877"/>
          </a:xfrm>
          <a:prstGeom prst="rect">
            <a:avLst/>
          </a:prstGeom>
        </p:spPr>
      </p:pic>
      <p:pic>
        <p:nvPicPr>
          <p:cNvPr id="37" name="Picture 37" descr="Logo&#10;&#10;Description automatically generated">
            <a:extLst>
              <a:ext uri="{FF2B5EF4-FFF2-40B4-BE49-F238E27FC236}">
                <a16:creationId xmlns:a16="http://schemas.microsoft.com/office/drawing/2014/main" id="{3C8E31E7-BDD4-342A-A03D-C90D6A7D6EAA}"/>
              </a:ext>
            </a:extLst>
          </p:cNvPr>
          <p:cNvPicPr>
            <a:picLocks noChangeAspect="1"/>
          </p:cNvPicPr>
          <p:nvPr/>
        </p:nvPicPr>
        <p:blipFill>
          <a:blip r:embed="rId28"/>
          <a:stretch>
            <a:fillRect/>
          </a:stretch>
        </p:blipFill>
        <p:spPr>
          <a:xfrm>
            <a:off x="2949677" y="2412745"/>
            <a:ext cx="2462981" cy="739570"/>
          </a:xfrm>
          <a:prstGeom prst="rect">
            <a:avLst/>
          </a:prstGeom>
        </p:spPr>
      </p:pic>
      <p:pic>
        <p:nvPicPr>
          <p:cNvPr id="39" name="Picture 39">
            <a:extLst>
              <a:ext uri="{FF2B5EF4-FFF2-40B4-BE49-F238E27FC236}">
                <a16:creationId xmlns:a16="http://schemas.microsoft.com/office/drawing/2014/main" id="{47CB682F-B6F7-618C-22CA-26C431741D25}"/>
              </a:ext>
            </a:extLst>
          </p:cNvPr>
          <p:cNvPicPr>
            <a:picLocks noChangeAspect="1"/>
          </p:cNvPicPr>
          <p:nvPr/>
        </p:nvPicPr>
        <p:blipFill>
          <a:blip r:embed="rId29"/>
          <a:stretch>
            <a:fillRect/>
          </a:stretch>
        </p:blipFill>
        <p:spPr>
          <a:xfrm>
            <a:off x="6525393" y="5270397"/>
            <a:ext cx="1992568" cy="589320"/>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7621C2D9-95BC-243E-2512-6B820D29F4E8}"/>
              </a:ext>
            </a:extLst>
          </p:cNvPr>
          <p:cNvPicPr>
            <a:picLocks noChangeAspect="1"/>
          </p:cNvPicPr>
          <p:nvPr/>
        </p:nvPicPr>
        <p:blipFill>
          <a:blip r:embed="rId30"/>
          <a:stretch>
            <a:fillRect/>
          </a:stretch>
        </p:blipFill>
        <p:spPr>
          <a:xfrm>
            <a:off x="2059570" y="711843"/>
            <a:ext cx="2669412" cy="514109"/>
          </a:xfrm>
          <a:prstGeom prst="rect">
            <a:avLst/>
          </a:prstGeom>
        </p:spPr>
      </p:pic>
      <p:pic>
        <p:nvPicPr>
          <p:cNvPr id="10" name="Picture 9">
            <a:extLst>
              <a:ext uri="{FF2B5EF4-FFF2-40B4-BE49-F238E27FC236}">
                <a16:creationId xmlns:a16="http://schemas.microsoft.com/office/drawing/2014/main" id="{9F7E393B-0A3E-CC5C-A7FC-D04AE58ADD51}"/>
              </a:ext>
            </a:extLst>
          </p:cNvPr>
          <p:cNvPicPr>
            <a:picLocks noChangeAspect="1"/>
          </p:cNvPicPr>
          <p:nvPr/>
        </p:nvPicPr>
        <p:blipFill>
          <a:blip r:embed="rId31"/>
          <a:stretch>
            <a:fillRect/>
          </a:stretch>
        </p:blipFill>
        <p:spPr>
          <a:xfrm>
            <a:off x="4911163" y="3051859"/>
            <a:ext cx="2122749" cy="871960"/>
          </a:xfrm>
          <a:prstGeom prst="rect">
            <a:avLst/>
          </a:prstGeom>
        </p:spPr>
      </p:pic>
      <p:pic>
        <p:nvPicPr>
          <p:cNvPr id="21" name="Picture 20" descr="A close up of a logo&#10;&#10;Description automatically generated">
            <a:extLst>
              <a:ext uri="{FF2B5EF4-FFF2-40B4-BE49-F238E27FC236}">
                <a16:creationId xmlns:a16="http://schemas.microsoft.com/office/drawing/2014/main" id="{B432E2DB-AFFF-81C3-E280-A1C4BE576A8A}"/>
              </a:ext>
            </a:extLst>
          </p:cNvPr>
          <p:cNvPicPr>
            <a:picLocks noChangeAspect="1"/>
          </p:cNvPicPr>
          <p:nvPr/>
        </p:nvPicPr>
        <p:blipFill>
          <a:blip r:embed="rId32"/>
          <a:stretch>
            <a:fillRect/>
          </a:stretch>
        </p:blipFill>
        <p:spPr>
          <a:xfrm>
            <a:off x="448518" y="4014937"/>
            <a:ext cx="2199191" cy="656924"/>
          </a:xfrm>
          <a:prstGeom prst="rect">
            <a:avLst/>
          </a:prstGeom>
        </p:spPr>
      </p:pic>
      <p:pic>
        <p:nvPicPr>
          <p:cNvPr id="28" name="Picture 27" descr="A blue text on a white background&#10;&#10;Description automatically generated">
            <a:extLst>
              <a:ext uri="{FF2B5EF4-FFF2-40B4-BE49-F238E27FC236}">
                <a16:creationId xmlns:a16="http://schemas.microsoft.com/office/drawing/2014/main" id="{8F441C16-F879-3126-044F-FD2738DE50DB}"/>
              </a:ext>
            </a:extLst>
          </p:cNvPr>
          <p:cNvPicPr>
            <a:picLocks noChangeAspect="1"/>
          </p:cNvPicPr>
          <p:nvPr/>
        </p:nvPicPr>
        <p:blipFill>
          <a:blip r:embed="rId33"/>
          <a:stretch>
            <a:fillRect/>
          </a:stretch>
        </p:blipFill>
        <p:spPr>
          <a:xfrm>
            <a:off x="8814363" y="2748264"/>
            <a:ext cx="3178698" cy="612012"/>
          </a:xfrm>
          <a:prstGeom prst="rect">
            <a:avLst/>
          </a:prstGeom>
        </p:spPr>
      </p:pic>
      <p:pic>
        <p:nvPicPr>
          <p:cNvPr id="32" name="Picture 31" descr="A black and white text&#10;&#10;Description automatically generated">
            <a:extLst>
              <a:ext uri="{FF2B5EF4-FFF2-40B4-BE49-F238E27FC236}">
                <a16:creationId xmlns:a16="http://schemas.microsoft.com/office/drawing/2014/main" id="{0FA38F93-3ED8-AE02-EE2B-D987280ADE0E}"/>
              </a:ext>
            </a:extLst>
          </p:cNvPr>
          <p:cNvPicPr>
            <a:picLocks noChangeAspect="1"/>
          </p:cNvPicPr>
          <p:nvPr/>
        </p:nvPicPr>
        <p:blipFill>
          <a:blip r:embed="rId34"/>
          <a:stretch>
            <a:fillRect/>
          </a:stretch>
        </p:blipFill>
        <p:spPr>
          <a:xfrm>
            <a:off x="7360655" y="712928"/>
            <a:ext cx="2958055" cy="443455"/>
          </a:xfrm>
          <a:prstGeom prst="rect">
            <a:avLst/>
          </a:prstGeom>
        </p:spPr>
      </p:pic>
      <p:pic>
        <p:nvPicPr>
          <p:cNvPr id="35" name="Picture 34" descr="A black and white logo&#10;&#10;Description automatically generated">
            <a:extLst>
              <a:ext uri="{FF2B5EF4-FFF2-40B4-BE49-F238E27FC236}">
                <a16:creationId xmlns:a16="http://schemas.microsoft.com/office/drawing/2014/main" id="{94811C1B-3471-915A-DCA5-936BB5F51A01}"/>
              </a:ext>
            </a:extLst>
          </p:cNvPr>
          <p:cNvPicPr>
            <a:picLocks noChangeAspect="1"/>
          </p:cNvPicPr>
          <p:nvPr/>
        </p:nvPicPr>
        <p:blipFill>
          <a:blip r:embed="rId35"/>
          <a:stretch>
            <a:fillRect/>
          </a:stretch>
        </p:blipFill>
        <p:spPr>
          <a:xfrm>
            <a:off x="8594804" y="4982298"/>
            <a:ext cx="1727281" cy="580904"/>
          </a:xfrm>
          <a:prstGeom prst="rect">
            <a:avLst/>
          </a:prstGeom>
        </p:spPr>
      </p:pic>
    </p:spTree>
    <p:extLst>
      <p:ext uri="{BB962C8B-B14F-4D97-AF65-F5344CB8AC3E}">
        <p14:creationId xmlns:p14="http://schemas.microsoft.com/office/powerpoint/2010/main" val="126983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7F3E-C6D1-2FD7-FC3B-8E8CFC4B7E97}"/>
              </a:ext>
            </a:extLst>
          </p:cNvPr>
          <p:cNvSpPr>
            <a:spLocks noGrp="1"/>
          </p:cNvSpPr>
          <p:nvPr>
            <p:ph type="title"/>
          </p:nvPr>
        </p:nvSpPr>
        <p:spPr>
          <a:xfrm>
            <a:off x="261934" y="306015"/>
            <a:ext cx="5323340" cy="939800"/>
          </a:xfrm>
        </p:spPr>
        <p:txBody>
          <a:bodyPr>
            <a:normAutofit fontScale="90000"/>
          </a:bodyPr>
          <a:lstStyle/>
          <a:p>
            <a:pPr>
              <a:spcBef>
                <a:spcPts val="600"/>
              </a:spcBef>
            </a:pPr>
            <a:r>
              <a:rPr lang="en-US" sz="3600" b="1" i="1">
                <a:cs typeface="Arial"/>
              </a:rPr>
              <a:t>UCCS SB 18-086 Impact</a:t>
            </a:r>
            <a:endParaRPr lang="en-US" sz="3600">
              <a:ea typeface="+mj-lt"/>
              <a:cs typeface="+mj-lt"/>
            </a:endParaRPr>
          </a:p>
        </p:txBody>
      </p:sp>
      <p:graphicFrame>
        <p:nvGraphicFramePr>
          <p:cNvPr id="7" name="Table 6">
            <a:extLst>
              <a:ext uri="{FF2B5EF4-FFF2-40B4-BE49-F238E27FC236}">
                <a16:creationId xmlns:a16="http://schemas.microsoft.com/office/drawing/2014/main" id="{745354CC-3496-E1B8-0A0D-CA5F8D018668}"/>
              </a:ext>
            </a:extLst>
          </p:cNvPr>
          <p:cNvGraphicFramePr>
            <a:graphicFrameLocks noGrp="1"/>
          </p:cNvGraphicFramePr>
          <p:nvPr/>
        </p:nvGraphicFramePr>
        <p:xfrm>
          <a:off x="263071" y="1428750"/>
          <a:ext cx="4838290" cy="3202348"/>
        </p:xfrm>
        <a:graphic>
          <a:graphicData uri="http://schemas.openxmlformats.org/drawingml/2006/table">
            <a:tbl>
              <a:tblPr firstRow="1" bandRow="1">
                <a:tableStyleId>{5C22544A-7EE6-4342-B048-85BDC9FD1C3A}</a:tableStyleId>
              </a:tblPr>
              <a:tblGrid>
                <a:gridCol w="3468348">
                  <a:extLst>
                    <a:ext uri="{9D8B030D-6E8A-4147-A177-3AD203B41FA5}">
                      <a16:colId xmlns:a16="http://schemas.microsoft.com/office/drawing/2014/main" val="1529430238"/>
                    </a:ext>
                  </a:extLst>
                </a:gridCol>
                <a:gridCol w="1369942">
                  <a:extLst>
                    <a:ext uri="{9D8B030D-6E8A-4147-A177-3AD203B41FA5}">
                      <a16:colId xmlns:a16="http://schemas.microsoft.com/office/drawing/2014/main" val="2575529356"/>
                    </a:ext>
                  </a:extLst>
                </a:gridCol>
              </a:tblGrid>
              <a:tr h="481959">
                <a:tc gridSpan="2">
                  <a:txBody>
                    <a:bodyPr/>
                    <a:lstStyle/>
                    <a:p>
                      <a:pPr lvl="0" algn="ctr">
                        <a:buNone/>
                      </a:pPr>
                      <a:r>
                        <a:rPr lang="en-US" sz="2000" b="1" kern="1200" cap="none">
                          <a:solidFill>
                            <a:srgbClr val="000000"/>
                          </a:solidFill>
                          <a:latin typeface="+mn-lt"/>
                          <a:ea typeface="Calibri Light"/>
                          <a:cs typeface="Calibri Light"/>
                        </a:rPr>
                        <a:t>Highlights: 2019 – 2023 (5 years)</a:t>
                      </a:r>
                    </a:p>
                  </a:txBody>
                  <a:tcPr marL="9525" marR="9525" marT="9525" marB="0" anchor="ctr"/>
                </a:tc>
                <a:tc hMerge="1">
                  <a:txBody>
                    <a:bodyPr/>
                    <a:lstStyle/>
                    <a:p>
                      <a:pPr algn="r" fontAlgn="ctr"/>
                      <a:endParaRPr lang="en-US" sz="1600" b="0" u="none" strike="noStrike">
                        <a:solidFill>
                          <a:srgbClr val="000000"/>
                        </a:solidFill>
                        <a:effectLst/>
                      </a:endParaRPr>
                    </a:p>
                  </a:txBody>
                  <a:tcPr marL="9525" marR="9525" marT="9525" marB="0" anchor="ctr"/>
                </a:tc>
                <a:extLst>
                  <a:ext uri="{0D108BD9-81ED-4DB2-BD59-A6C34878D82A}">
                    <a16:rowId xmlns:a16="http://schemas.microsoft.com/office/drawing/2014/main" val="1810495869"/>
                  </a:ext>
                </a:extLst>
              </a:tr>
              <a:tr h="385567">
                <a:tc>
                  <a:txBody>
                    <a:bodyPr/>
                    <a:lstStyle/>
                    <a:p>
                      <a:pPr algn="l" fontAlgn="ctr"/>
                      <a:r>
                        <a:rPr lang="en-US" sz="1600" b="0" u="none" strike="noStrike">
                          <a:solidFill>
                            <a:srgbClr val="000000"/>
                          </a:solidFill>
                          <a:effectLst/>
                        </a:rPr>
                        <a:t>New Faculty/Adjuncts Hired</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lvl="0" algn="r" fontAlgn="ctr"/>
                      <a:r>
                        <a:rPr lang="en-US" sz="1600" b="0" u="none" strike="noStrike">
                          <a:solidFill>
                            <a:srgbClr val="000000"/>
                          </a:solidFill>
                          <a:effectLst/>
                        </a:rPr>
                        <a:t>19</a:t>
                      </a:r>
                    </a:p>
                  </a:txBody>
                  <a:tcPr marL="9525" marR="9525" marT="9525" marB="0" anchor="ctr"/>
                </a:tc>
                <a:extLst>
                  <a:ext uri="{0D108BD9-81ED-4DB2-BD59-A6C34878D82A}">
                    <a16:rowId xmlns:a16="http://schemas.microsoft.com/office/drawing/2014/main" val="4199186272"/>
                  </a:ext>
                </a:extLst>
              </a:tr>
              <a:tr h="385567">
                <a:tc>
                  <a:txBody>
                    <a:bodyPr/>
                    <a:lstStyle/>
                    <a:p>
                      <a:pPr algn="l" fontAlgn="ctr"/>
                      <a:r>
                        <a:rPr lang="en-US" sz="1600" b="0" u="none" strike="noStrike">
                          <a:solidFill>
                            <a:srgbClr val="000000"/>
                          </a:solidFill>
                          <a:effectLst/>
                        </a:rPr>
                        <a:t>Student Internships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lvl="0" algn="r" fontAlgn="ctr"/>
                      <a:r>
                        <a:rPr lang="en-US" sz="1600" b="0" u="none" strike="noStrike">
                          <a:solidFill>
                            <a:srgbClr val="000000"/>
                          </a:solidFill>
                          <a:effectLst/>
                        </a:rPr>
                        <a:t>90</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09961445"/>
                  </a:ext>
                </a:extLst>
              </a:tr>
              <a:tr h="385567">
                <a:tc>
                  <a:txBody>
                    <a:bodyPr/>
                    <a:lstStyle/>
                    <a:p>
                      <a:pPr algn="l" fontAlgn="ctr"/>
                      <a:r>
                        <a:rPr lang="en-US" sz="1600" b="0" u="none" strike="noStrike">
                          <a:solidFill>
                            <a:srgbClr val="000000"/>
                          </a:solidFill>
                          <a:effectLst/>
                        </a:rPr>
                        <a:t>Awarded Degrees and Certificates</a:t>
                      </a:r>
                      <a:endParaRPr lang="en-US" sz="1600" b="0" i="0" u="none" strike="noStrike">
                        <a:solidFill>
                          <a:srgbClr val="000000"/>
                        </a:solidFill>
                        <a:effectLst/>
                        <a:latin typeface="Calibri"/>
                      </a:endParaRPr>
                    </a:p>
                  </a:txBody>
                  <a:tcPr marL="9525" marR="9525" marT="9525" marB="0" anchor="ctr"/>
                </a:tc>
                <a:tc>
                  <a:txBody>
                    <a:bodyPr/>
                    <a:lstStyle/>
                    <a:p>
                      <a:pPr lvl="0" algn="r" fontAlgn="ctr"/>
                      <a:r>
                        <a:rPr lang="en-US" sz="1600" b="0" u="none" strike="noStrike">
                          <a:solidFill>
                            <a:srgbClr val="000000"/>
                          </a:solidFill>
                          <a:effectLst/>
                        </a:rPr>
                        <a:t>767</a:t>
                      </a:r>
                    </a:p>
                  </a:txBody>
                  <a:tcPr marL="9525" marR="9525" marT="9525" marB="0" anchor="ctr"/>
                </a:tc>
                <a:extLst>
                  <a:ext uri="{0D108BD9-81ED-4DB2-BD59-A6C34878D82A}">
                    <a16:rowId xmlns:a16="http://schemas.microsoft.com/office/drawing/2014/main" val="2699815559"/>
                  </a:ext>
                </a:extLst>
              </a:tr>
              <a:tr h="385567">
                <a:tc>
                  <a:txBody>
                    <a:bodyPr/>
                    <a:lstStyle/>
                    <a:p>
                      <a:pPr algn="l" fontAlgn="ctr"/>
                      <a:r>
                        <a:rPr lang="en-US" sz="1600" b="0" u="none" strike="noStrike">
                          <a:solidFill>
                            <a:srgbClr val="000000"/>
                          </a:solidFill>
                          <a:effectLst/>
                        </a:rPr>
                        <a:t>Amount of Student Scholarships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lvl="0" algn="r" fontAlgn="ctr"/>
                      <a:r>
                        <a:rPr lang="en-US" sz="1600" b="0" u="none" strike="noStrike">
                          <a:solidFill>
                            <a:srgbClr val="000000"/>
                          </a:solidFill>
                          <a:effectLst/>
                        </a:rPr>
                        <a:t>  $3,531,523 </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2336906"/>
                  </a:ext>
                </a:extLst>
              </a:tr>
              <a:tr h="385567">
                <a:tc>
                  <a:txBody>
                    <a:bodyPr/>
                    <a:lstStyle/>
                    <a:p>
                      <a:pPr algn="l" fontAlgn="ctr"/>
                      <a:r>
                        <a:rPr lang="en-US" sz="1600" b="0" u="none" strike="noStrike">
                          <a:solidFill>
                            <a:srgbClr val="000000"/>
                          </a:solidFill>
                          <a:effectLst/>
                        </a:rPr>
                        <a:t>Scholarships Awarded</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lvl="0" algn="r" fontAlgn="ctr"/>
                      <a:r>
                        <a:rPr lang="en-US" sz="1600" b="0" u="none" strike="noStrike">
                          <a:solidFill>
                            <a:srgbClr val="000000"/>
                          </a:solidFill>
                          <a:effectLst/>
                        </a:rPr>
                        <a:t>1177</a:t>
                      </a:r>
                    </a:p>
                  </a:txBody>
                  <a:tcPr marL="9525" marR="9525" marT="9525" marB="0" anchor="ctr"/>
                </a:tc>
                <a:extLst>
                  <a:ext uri="{0D108BD9-81ED-4DB2-BD59-A6C34878D82A}">
                    <a16:rowId xmlns:a16="http://schemas.microsoft.com/office/drawing/2014/main" val="2299669141"/>
                  </a:ext>
                </a:extLst>
              </a:tr>
              <a:tr h="406987">
                <a:tc>
                  <a:txBody>
                    <a:bodyPr/>
                    <a:lstStyle/>
                    <a:p>
                      <a:pPr algn="l" fontAlgn="ctr"/>
                      <a:r>
                        <a:rPr lang="en-US" sz="1600" b="0" u="none" strike="noStrike">
                          <a:solidFill>
                            <a:srgbClr val="000000"/>
                          </a:solidFill>
                          <a:effectLst/>
                        </a:rPr>
                        <a:t>Workshops/Presentations Delivered</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lvl="0" algn="r" fontAlgn="t"/>
                      <a:r>
                        <a:rPr lang="en-US" sz="1600" b="0" u="none" strike="noStrike">
                          <a:solidFill>
                            <a:srgbClr val="000000"/>
                          </a:solidFill>
                          <a:effectLst/>
                        </a:rPr>
                        <a:t>703</a:t>
                      </a:r>
                    </a:p>
                  </a:txBody>
                  <a:tcPr marL="9525" marR="9525" marT="9525" marB="0" anchor="ctr"/>
                </a:tc>
                <a:extLst>
                  <a:ext uri="{0D108BD9-81ED-4DB2-BD59-A6C34878D82A}">
                    <a16:rowId xmlns:a16="http://schemas.microsoft.com/office/drawing/2014/main" val="2967931518"/>
                  </a:ext>
                </a:extLst>
              </a:tr>
              <a:tr h="385567">
                <a:tc>
                  <a:txBody>
                    <a:bodyPr/>
                    <a:lstStyle/>
                    <a:p>
                      <a:pPr algn="l" fontAlgn="ctr"/>
                      <a:r>
                        <a:rPr lang="en-US" sz="1600" b="0" u="none" strike="noStrike">
                          <a:solidFill>
                            <a:srgbClr val="000000"/>
                          </a:solidFill>
                          <a:effectLst/>
                        </a:rPr>
                        <a:t>Total Matching Funds Generated</a:t>
                      </a:r>
                      <a:endParaRPr lang="en-US" sz="1600" b="0" i="0" u="none" strike="noStrike">
                        <a:solidFill>
                          <a:srgbClr val="000000"/>
                        </a:solidFill>
                        <a:effectLst/>
                        <a:latin typeface="Calibri"/>
                      </a:endParaRPr>
                    </a:p>
                  </a:txBody>
                  <a:tcPr marL="9525" marR="9525" marT="9525" marB="0" anchor="ctr"/>
                </a:tc>
                <a:tc>
                  <a:txBody>
                    <a:bodyPr/>
                    <a:lstStyle/>
                    <a:p>
                      <a:pPr algn="r" fontAlgn="t"/>
                      <a:r>
                        <a:rPr lang="en-US" sz="1600" b="0" u="none" strike="noStrike">
                          <a:solidFill>
                            <a:srgbClr val="000000"/>
                          </a:solidFill>
                          <a:effectLst/>
                        </a:rPr>
                        <a:t>$40,859,089</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6180099"/>
                  </a:ext>
                </a:extLst>
              </a:tr>
            </a:tbl>
          </a:graphicData>
        </a:graphic>
      </p:graphicFrame>
      <p:pic>
        <p:nvPicPr>
          <p:cNvPr id="5" name="Picture 4" descr="A graph of a student headcount&#10;&#10;Description automatically generated">
            <a:extLst>
              <a:ext uri="{FF2B5EF4-FFF2-40B4-BE49-F238E27FC236}">
                <a16:creationId xmlns:a16="http://schemas.microsoft.com/office/drawing/2014/main" id="{86355779-7014-71FB-83A6-FB989E71A974}"/>
              </a:ext>
            </a:extLst>
          </p:cNvPr>
          <p:cNvPicPr>
            <a:picLocks noChangeAspect="1"/>
          </p:cNvPicPr>
          <p:nvPr/>
        </p:nvPicPr>
        <p:blipFill>
          <a:blip r:embed="rId3"/>
          <a:stretch>
            <a:fillRect/>
          </a:stretch>
        </p:blipFill>
        <p:spPr>
          <a:xfrm>
            <a:off x="5281935" y="79539"/>
            <a:ext cx="6787243" cy="4851400"/>
          </a:xfrm>
          <a:prstGeom prst="rect">
            <a:avLst/>
          </a:prstGeom>
        </p:spPr>
      </p:pic>
      <p:sp>
        <p:nvSpPr>
          <p:cNvPr id="3" name="TextBox 2">
            <a:extLst>
              <a:ext uri="{FF2B5EF4-FFF2-40B4-BE49-F238E27FC236}">
                <a16:creationId xmlns:a16="http://schemas.microsoft.com/office/drawing/2014/main" id="{1391BEBD-A658-C072-7170-0A2B8F706C78}"/>
              </a:ext>
            </a:extLst>
          </p:cNvPr>
          <p:cNvSpPr txBox="1"/>
          <p:nvPr/>
        </p:nvSpPr>
        <p:spPr>
          <a:xfrm>
            <a:off x="261245" y="5339472"/>
            <a:ext cx="9330339" cy="1247008"/>
          </a:xfrm>
          <a:prstGeom prst="rect">
            <a:avLst/>
          </a:prstGeom>
          <a:solidFill>
            <a:schemeClr val="tx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b="1" i="1">
                <a:solidFill>
                  <a:srgbClr val="212121"/>
                </a:solidFill>
                <a:ea typeface="+mn-lt"/>
                <a:cs typeface="+mn-lt"/>
              </a:rPr>
              <a:t>While overall UCCS enrollment has declined 13% in the last 4 years,</a:t>
            </a:r>
            <a:endParaRPr lang="en-US" sz="1600" i="1">
              <a:solidFill>
                <a:srgbClr val="000000"/>
              </a:solidFill>
              <a:ea typeface="+mn-lt"/>
              <a:cs typeface="+mn-lt"/>
            </a:endParaRPr>
          </a:p>
          <a:p>
            <a:pPr algn="ctr">
              <a:lnSpc>
                <a:spcPct val="150000"/>
              </a:lnSpc>
            </a:pPr>
            <a:r>
              <a:rPr lang="en-US" b="1" i="1">
                <a:solidFill>
                  <a:srgbClr val="212121"/>
                </a:solidFill>
                <a:ea typeface="+mn-lt"/>
                <a:cs typeface="+mn-lt"/>
              </a:rPr>
              <a:t>cybersecurity enrollment increased 37%, helping offset the overall decline.</a:t>
            </a:r>
            <a:endParaRPr lang="en-US" sz="1600" i="1">
              <a:solidFill>
                <a:srgbClr val="000000"/>
              </a:solidFill>
              <a:ea typeface="+mn-lt"/>
              <a:cs typeface="+mn-lt"/>
            </a:endParaRPr>
          </a:p>
          <a:p>
            <a:pPr algn="ctr">
              <a:lnSpc>
                <a:spcPct val="150000"/>
              </a:lnSpc>
            </a:pPr>
            <a:r>
              <a:rPr lang="en-US" sz="1600" i="1">
                <a:solidFill>
                  <a:srgbClr val="212121"/>
                </a:solidFill>
                <a:ea typeface="+mn-lt"/>
                <a:cs typeface="+mn-lt"/>
              </a:rPr>
              <a:t>(Spring 2020 – Spring 2024)</a:t>
            </a:r>
            <a:endParaRPr lang="en-US" sz="1600" i="1">
              <a:cs typeface="Arial"/>
            </a:endParaRPr>
          </a:p>
        </p:txBody>
      </p:sp>
    </p:spTree>
    <p:extLst>
      <p:ext uri="{BB962C8B-B14F-4D97-AF65-F5344CB8AC3E}">
        <p14:creationId xmlns:p14="http://schemas.microsoft.com/office/powerpoint/2010/main" val="300549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1135-0675-FC42-BDBA-74967CDC28C1}"/>
              </a:ext>
            </a:extLst>
          </p:cNvPr>
          <p:cNvSpPr>
            <a:spLocks noGrp="1"/>
          </p:cNvSpPr>
          <p:nvPr>
            <p:ph type="title"/>
          </p:nvPr>
        </p:nvSpPr>
        <p:spPr>
          <a:xfrm>
            <a:off x="596348" y="208377"/>
            <a:ext cx="10972800" cy="864705"/>
          </a:xfrm>
        </p:spPr>
        <p:txBody>
          <a:bodyPr>
            <a:normAutofit/>
          </a:bodyPr>
          <a:lstStyle/>
          <a:p>
            <a:r>
              <a:rPr lang="en-US">
                <a:ea typeface="+mj-lt"/>
                <a:cs typeface="+mj-lt"/>
              </a:rPr>
              <a:t>The CSI Legislation -  More Than CPO 2022-2023</a:t>
            </a:r>
          </a:p>
        </p:txBody>
      </p:sp>
      <p:grpSp>
        <p:nvGrpSpPr>
          <p:cNvPr id="32" name="Group 31">
            <a:extLst>
              <a:ext uri="{FF2B5EF4-FFF2-40B4-BE49-F238E27FC236}">
                <a16:creationId xmlns:a16="http://schemas.microsoft.com/office/drawing/2014/main" id="{26192803-85E3-8DCE-CA74-91B4ED3F4373}"/>
              </a:ext>
            </a:extLst>
          </p:cNvPr>
          <p:cNvGrpSpPr/>
          <p:nvPr/>
        </p:nvGrpSpPr>
        <p:grpSpPr>
          <a:xfrm>
            <a:off x="64851" y="1092067"/>
            <a:ext cx="12081753" cy="5096194"/>
            <a:chOff x="64851" y="949397"/>
            <a:chExt cx="12081753" cy="5096194"/>
          </a:xfrm>
        </p:grpSpPr>
        <p:graphicFrame>
          <p:nvGraphicFramePr>
            <p:cNvPr id="10" name="Chart 9">
              <a:extLst>
                <a:ext uri="{FF2B5EF4-FFF2-40B4-BE49-F238E27FC236}">
                  <a16:creationId xmlns:a16="http://schemas.microsoft.com/office/drawing/2014/main" id="{2019F3E5-10D3-4B6A-8EB3-FA6473575001}"/>
                </a:ext>
              </a:extLst>
            </p:cNvPr>
            <p:cNvGraphicFramePr>
              <a:graphicFrameLocks/>
            </p:cNvGraphicFramePr>
            <p:nvPr/>
          </p:nvGraphicFramePr>
          <p:xfrm>
            <a:off x="64851" y="949397"/>
            <a:ext cx="12081753" cy="5096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4E0640D-E7F0-EEDA-AD08-B4EED04AD3AF}"/>
                </a:ext>
              </a:extLst>
            </p:cNvPr>
            <p:cNvGraphicFramePr/>
            <p:nvPr/>
          </p:nvGraphicFramePr>
          <p:xfrm>
            <a:off x="5106642" y="1085565"/>
            <a:ext cx="3436341" cy="2093593"/>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30" name="Table 30">
            <a:extLst>
              <a:ext uri="{FF2B5EF4-FFF2-40B4-BE49-F238E27FC236}">
                <a16:creationId xmlns:a16="http://schemas.microsoft.com/office/drawing/2014/main" id="{362287FF-3747-BBB3-F9D2-50E53C0C6D23}"/>
              </a:ext>
            </a:extLst>
          </p:cNvPr>
          <p:cNvGraphicFramePr>
            <a:graphicFrameLocks noGrp="1"/>
          </p:cNvGraphicFramePr>
          <p:nvPr/>
        </p:nvGraphicFramePr>
        <p:xfrm>
          <a:off x="703837" y="3381375"/>
          <a:ext cx="11297058" cy="1371600"/>
        </p:xfrm>
        <a:graphic>
          <a:graphicData uri="http://schemas.openxmlformats.org/drawingml/2006/table">
            <a:tbl>
              <a:tblPr firstRow="1" bandRow="1">
                <a:tableStyleId>{2D5ABB26-0587-4C30-8999-92F81FD0307C}</a:tableStyleId>
              </a:tblPr>
              <a:tblGrid>
                <a:gridCol w="594582">
                  <a:extLst>
                    <a:ext uri="{9D8B030D-6E8A-4147-A177-3AD203B41FA5}">
                      <a16:colId xmlns:a16="http://schemas.microsoft.com/office/drawing/2014/main" val="2019570061"/>
                    </a:ext>
                  </a:extLst>
                </a:gridCol>
                <a:gridCol w="594582">
                  <a:extLst>
                    <a:ext uri="{9D8B030D-6E8A-4147-A177-3AD203B41FA5}">
                      <a16:colId xmlns:a16="http://schemas.microsoft.com/office/drawing/2014/main" val="2698184502"/>
                    </a:ext>
                  </a:extLst>
                </a:gridCol>
                <a:gridCol w="594582">
                  <a:extLst>
                    <a:ext uri="{9D8B030D-6E8A-4147-A177-3AD203B41FA5}">
                      <a16:colId xmlns:a16="http://schemas.microsoft.com/office/drawing/2014/main" val="169857149"/>
                    </a:ext>
                  </a:extLst>
                </a:gridCol>
                <a:gridCol w="594582">
                  <a:extLst>
                    <a:ext uri="{9D8B030D-6E8A-4147-A177-3AD203B41FA5}">
                      <a16:colId xmlns:a16="http://schemas.microsoft.com/office/drawing/2014/main" val="937110119"/>
                    </a:ext>
                  </a:extLst>
                </a:gridCol>
                <a:gridCol w="594582">
                  <a:extLst>
                    <a:ext uri="{9D8B030D-6E8A-4147-A177-3AD203B41FA5}">
                      <a16:colId xmlns:a16="http://schemas.microsoft.com/office/drawing/2014/main" val="3972398150"/>
                    </a:ext>
                  </a:extLst>
                </a:gridCol>
                <a:gridCol w="594582">
                  <a:extLst>
                    <a:ext uri="{9D8B030D-6E8A-4147-A177-3AD203B41FA5}">
                      <a16:colId xmlns:a16="http://schemas.microsoft.com/office/drawing/2014/main" val="3086758472"/>
                    </a:ext>
                  </a:extLst>
                </a:gridCol>
                <a:gridCol w="594582">
                  <a:extLst>
                    <a:ext uri="{9D8B030D-6E8A-4147-A177-3AD203B41FA5}">
                      <a16:colId xmlns:a16="http://schemas.microsoft.com/office/drawing/2014/main" val="864755542"/>
                    </a:ext>
                  </a:extLst>
                </a:gridCol>
                <a:gridCol w="594582">
                  <a:extLst>
                    <a:ext uri="{9D8B030D-6E8A-4147-A177-3AD203B41FA5}">
                      <a16:colId xmlns:a16="http://schemas.microsoft.com/office/drawing/2014/main" val="744873968"/>
                    </a:ext>
                  </a:extLst>
                </a:gridCol>
                <a:gridCol w="594582">
                  <a:extLst>
                    <a:ext uri="{9D8B030D-6E8A-4147-A177-3AD203B41FA5}">
                      <a16:colId xmlns:a16="http://schemas.microsoft.com/office/drawing/2014/main" val="3556500574"/>
                    </a:ext>
                  </a:extLst>
                </a:gridCol>
                <a:gridCol w="594582">
                  <a:extLst>
                    <a:ext uri="{9D8B030D-6E8A-4147-A177-3AD203B41FA5}">
                      <a16:colId xmlns:a16="http://schemas.microsoft.com/office/drawing/2014/main" val="4075709342"/>
                    </a:ext>
                  </a:extLst>
                </a:gridCol>
                <a:gridCol w="594582">
                  <a:extLst>
                    <a:ext uri="{9D8B030D-6E8A-4147-A177-3AD203B41FA5}">
                      <a16:colId xmlns:a16="http://schemas.microsoft.com/office/drawing/2014/main" val="2225548002"/>
                    </a:ext>
                  </a:extLst>
                </a:gridCol>
                <a:gridCol w="594582">
                  <a:extLst>
                    <a:ext uri="{9D8B030D-6E8A-4147-A177-3AD203B41FA5}">
                      <a16:colId xmlns:a16="http://schemas.microsoft.com/office/drawing/2014/main" val="1205042856"/>
                    </a:ext>
                  </a:extLst>
                </a:gridCol>
                <a:gridCol w="594582">
                  <a:extLst>
                    <a:ext uri="{9D8B030D-6E8A-4147-A177-3AD203B41FA5}">
                      <a16:colId xmlns:a16="http://schemas.microsoft.com/office/drawing/2014/main" val="1442934771"/>
                    </a:ext>
                  </a:extLst>
                </a:gridCol>
                <a:gridCol w="594582">
                  <a:extLst>
                    <a:ext uri="{9D8B030D-6E8A-4147-A177-3AD203B41FA5}">
                      <a16:colId xmlns:a16="http://schemas.microsoft.com/office/drawing/2014/main" val="3527633993"/>
                    </a:ext>
                  </a:extLst>
                </a:gridCol>
                <a:gridCol w="594582">
                  <a:extLst>
                    <a:ext uri="{9D8B030D-6E8A-4147-A177-3AD203B41FA5}">
                      <a16:colId xmlns:a16="http://schemas.microsoft.com/office/drawing/2014/main" val="3628331225"/>
                    </a:ext>
                  </a:extLst>
                </a:gridCol>
                <a:gridCol w="594582">
                  <a:extLst>
                    <a:ext uri="{9D8B030D-6E8A-4147-A177-3AD203B41FA5}">
                      <a16:colId xmlns:a16="http://schemas.microsoft.com/office/drawing/2014/main" val="652185878"/>
                    </a:ext>
                  </a:extLst>
                </a:gridCol>
                <a:gridCol w="594582">
                  <a:extLst>
                    <a:ext uri="{9D8B030D-6E8A-4147-A177-3AD203B41FA5}">
                      <a16:colId xmlns:a16="http://schemas.microsoft.com/office/drawing/2014/main" val="3889183842"/>
                    </a:ext>
                  </a:extLst>
                </a:gridCol>
                <a:gridCol w="594582">
                  <a:extLst>
                    <a:ext uri="{9D8B030D-6E8A-4147-A177-3AD203B41FA5}">
                      <a16:colId xmlns:a16="http://schemas.microsoft.com/office/drawing/2014/main" val="3232628411"/>
                    </a:ext>
                  </a:extLst>
                </a:gridCol>
                <a:gridCol w="594582">
                  <a:extLst>
                    <a:ext uri="{9D8B030D-6E8A-4147-A177-3AD203B41FA5}">
                      <a16:colId xmlns:a16="http://schemas.microsoft.com/office/drawing/2014/main" val="1599422228"/>
                    </a:ext>
                  </a:extLst>
                </a:gridCol>
              </a:tblGrid>
              <a:tr h="225631">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C00000"/>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935133"/>
                  </a:ext>
                </a:extLst>
              </a:tr>
              <a:tr h="225631">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9054882"/>
                  </a:ext>
                </a:extLst>
              </a:tr>
              <a:tr h="225631">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chemeClr val="bg1">
                            <a:lumMod val="6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bg1">
                              <a:lumMod val="65000"/>
                            </a:schemeClr>
                          </a:solidFill>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1317540"/>
                  </a:ext>
                </a:extLst>
              </a:tr>
              <a:tr h="225631">
                <a:tc>
                  <a:txBody>
                    <a:bodyPr/>
                    <a:lstStyle/>
                    <a:p>
                      <a:pPr algn="ctr"/>
                      <a:endParaRPr lang="en-US" sz="1200" b="1">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7030A0"/>
                          </a:solidFill>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4292865"/>
                  </a:ext>
                </a:extLst>
              </a:tr>
              <a:tr h="225631">
                <a:tc>
                  <a:txBody>
                    <a:bodyPr/>
                    <a:lstStyle/>
                    <a:p>
                      <a:pPr algn="ctr"/>
                      <a:endParaRPr lang="en-US" sz="1200" b="1">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B050"/>
                          </a:solidFill>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013518"/>
                  </a:ext>
                </a:extLst>
              </a:tr>
            </a:tbl>
          </a:graphicData>
        </a:graphic>
      </p:graphicFrame>
      <p:pic>
        <p:nvPicPr>
          <p:cNvPr id="3" name="Picture 2">
            <a:extLst>
              <a:ext uri="{FF2B5EF4-FFF2-40B4-BE49-F238E27FC236}">
                <a16:creationId xmlns:a16="http://schemas.microsoft.com/office/drawing/2014/main" id="{0CCBD306-91AA-8531-0DCA-8CC3481DEDA7}"/>
              </a:ext>
            </a:extLst>
          </p:cNvPr>
          <p:cNvPicPr>
            <a:picLocks noChangeAspect="1"/>
          </p:cNvPicPr>
          <p:nvPr/>
        </p:nvPicPr>
        <p:blipFill>
          <a:blip r:embed="rId5"/>
          <a:stretch>
            <a:fillRect/>
          </a:stretch>
        </p:blipFill>
        <p:spPr>
          <a:xfrm>
            <a:off x="9809305" y="208377"/>
            <a:ext cx="2043131" cy="2078368"/>
          </a:xfrm>
          <a:prstGeom prst="rect">
            <a:avLst/>
          </a:prstGeom>
          <a:noFill/>
        </p:spPr>
      </p:pic>
    </p:spTree>
    <p:extLst>
      <p:ext uri="{BB962C8B-B14F-4D97-AF65-F5344CB8AC3E}">
        <p14:creationId xmlns:p14="http://schemas.microsoft.com/office/powerpoint/2010/main" val="242826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ext Placeholder 41">
            <a:extLst>
              <a:ext uri="{FF2B5EF4-FFF2-40B4-BE49-F238E27FC236}">
                <a16:creationId xmlns:a16="http://schemas.microsoft.com/office/drawing/2014/main" id="{2FE548C1-2951-063C-FF3A-B118F7CA820B}"/>
              </a:ext>
            </a:extLst>
          </p:cNvPr>
          <p:cNvSpPr txBox="1">
            <a:spLocks/>
          </p:cNvSpPr>
          <p:nvPr/>
        </p:nvSpPr>
        <p:spPr>
          <a:xfrm>
            <a:off x="2405233" y="903243"/>
            <a:ext cx="7380247" cy="812721"/>
          </a:xfrm>
          <a:prstGeom prst="rect">
            <a:avLst/>
          </a:prstGeom>
          <a:solidFill>
            <a:schemeClr val="bg1"/>
          </a:solidFill>
          <a:ln w="19050">
            <a:solidFill>
              <a:schemeClr val="accent4">
                <a:lumMod val="75000"/>
              </a:schemeClr>
            </a:solidFill>
          </a:ln>
        </p:spPr>
        <p:txBody>
          <a:bodyPr vert="horz" lIns="0" tIns="45720" rIns="0" bIns="0" rtlCol="0" anchor="ctr">
            <a:noAutofit/>
          </a:bodyPr>
          <a:lstStyle>
            <a:lvl1pPr marL="0" indent="0" algn="ctr" defTabSz="914400" rtl="0" eaLnBrk="1" latinLnBrk="0" hangingPunct="1">
              <a:lnSpc>
                <a:spcPct val="100000"/>
              </a:lnSpc>
              <a:spcBef>
                <a:spcPts val="0"/>
              </a:spcBef>
              <a:spcAft>
                <a:spcPts val="0"/>
              </a:spcAft>
              <a:buClr>
                <a:schemeClr val="accent1"/>
              </a:buClr>
              <a:buSzPct val="100000"/>
              <a:buFont typeface="Tw Cen MT" panose="020B0602020104020603" pitchFamily="34" charset="0"/>
              <a:buNone/>
              <a:defRPr sz="1300" b="1" kern="1200" baseline="0">
                <a:solidFill>
                  <a:schemeClr val="tx1"/>
                </a:solidFill>
                <a:latin typeface="+mj-lt"/>
                <a:ea typeface="+mn-ea"/>
                <a:cs typeface="+mn-cs"/>
              </a:defRPr>
            </a:lvl1pPr>
            <a:lvl2pPr marL="128016"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2pPr>
            <a:lvl3pPr marL="310896"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3pPr>
            <a:lvl4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4pPr>
            <a:lvl5pPr marL="640080"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8CA37"/>
              </a:buClr>
              <a:buSzPct val="100000"/>
              <a:buFont typeface="Tw Cen MT" panose="020B0602020104020603" pitchFamily="34" charset="0"/>
              <a:buNone/>
              <a:tabLst/>
              <a:defRPr/>
            </a:pPr>
            <a:r>
              <a:rPr kumimoji="0" lang="en-US" sz="1600" b="0" i="0" u="none" strike="noStrike" kern="1200" cap="none" spc="0" normalizeH="0" baseline="0" noProof="0">
                <a:ln>
                  <a:noFill/>
                </a:ln>
                <a:solidFill>
                  <a:srgbClr val="000000"/>
                </a:solidFill>
                <a:effectLst/>
                <a:uLnTx/>
                <a:uFillTx/>
                <a:latin typeface="Arial"/>
                <a:cs typeface="Arial"/>
              </a:rPr>
              <a:t>Martin Wood</a:t>
            </a:r>
            <a:r>
              <a:rPr lang="en-US" sz="1600" b="0">
                <a:solidFill>
                  <a:srgbClr val="000000"/>
                </a:solidFill>
                <a:latin typeface="Arial"/>
                <a:cs typeface="Arial"/>
              </a:rPr>
              <a:t>,</a:t>
            </a:r>
            <a:r>
              <a:rPr kumimoji="0" lang="en-US" sz="1600" b="1" i="0" u="none" strike="noStrike" kern="1200" cap="none" spc="0" normalizeH="0" baseline="0" noProof="0">
                <a:ln>
                  <a:noFill/>
                </a:ln>
                <a:solidFill>
                  <a:srgbClr val="000000"/>
                </a:solidFill>
                <a:effectLst/>
                <a:uLnTx/>
                <a:uFillTx/>
                <a:latin typeface="Arial"/>
                <a:cs typeface="Arial"/>
              </a:rPr>
              <a:t> Senior Vice Chancellor of Advancement</a:t>
            </a:r>
            <a:endParaRPr lang="en-US" sz="1600" b="1" i="0" u="none" strike="noStrike" kern="1200" cap="none" spc="0" normalizeH="0" baseline="0" noProof="0">
              <a:ln>
                <a:noFill/>
              </a:ln>
              <a:solidFill>
                <a:srgbClr val="000000"/>
              </a:solidFill>
              <a:effectLst/>
              <a:uLnTx/>
              <a:uFillTx/>
              <a:latin typeface="Arial"/>
              <a:cs typeface="Arial"/>
            </a:endParaRPr>
          </a:p>
        </p:txBody>
      </p:sp>
      <p:sp>
        <p:nvSpPr>
          <p:cNvPr id="21" name="Text Placeholder 43">
            <a:extLst>
              <a:ext uri="{FF2B5EF4-FFF2-40B4-BE49-F238E27FC236}">
                <a16:creationId xmlns:a16="http://schemas.microsoft.com/office/drawing/2014/main" id="{617E18EA-1A2A-7842-64C2-E74916DDFFC3}"/>
              </a:ext>
            </a:extLst>
          </p:cNvPr>
          <p:cNvSpPr txBox="1">
            <a:spLocks/>
          </p:cNvSpPr>
          <p:nvPr/>
        </p:nvSpPr>
        <p:spPr>
          <a:xfrm>
            <a:off x="4229760" y="1939043"/>
            <a:ext cx="3732480" cy="1011268"/>
          </a:xfrm>
          <a:prstGeom prst="rect">
            <a:avLst/>
          </a:prstGeom>
          <a:solidFill>
            <a:schemeClr val="bg1"/>
          </a:solidFill>
          <a:ln w="19050">
            <a:solidFill>
              <a:schemeClr val="accent4">
                <a:lumMod val="75000"/>
              </a:schemeClr>
            </a:solidFill>
          </a:ln>
        </p:spPr>
        <p:txBody>
          <a:bodyPr vert="horz" lIns="0" tIns="45720" rIns="0" bIns="0" rtlCol="0" anchor="ctr">
            <a:noAutofit/>
          </a:bodyPr>
          <a:lstStyle>
            <a:defPPr>
              <a:defRPr lang="en-US"/>
            </a:defPPr>
            <a:lvl1pPr marR="0" lvl="0" indent="0" algn="ctr" fontAlgn="auto">
              <a:lnSpc>
                <a:spcPct val="100000"/>
              </a:lnSpc>
              <a:spcBef>
                <a:spcPts val="0"/>
              </a:spcBef>
              <a:spcAft>
                <a:spcPts val="0"/>
              </a:spcAft>
              <a:buClr>
                <a:srgbClr val="98CA37"/>
              </a:buClr>
              <a:buSzPct val="100000"/>
              <a:buFont typeface="Tw Cen MT" panose="020B0602020104020603" pitchFamily="34" charset="0"/>
              <a:buNone/>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128016" indent="0" algn="ctr">
              <a:lnSpc>
                <a:spcPct val="90000"/>
              </a:lnSpc>
              <a:spcBef>
                <a:spcPts val="200"/>
              </a:spcBef>
              <a:spcAft>
                <a:spcPts val="400"/>
              </a:spcAft>
              <a:buClr>
                <a:schemeClr val="accent1"/>
              </a:buClr>
              <a:buFont typeface="Wingdings 3" pitchFamily="18" charset="2"/>
              <a:buNone/>
              <a:defRPr sz="1300"/>
            </a:lvl2pPr>
            <a:lvl3pPr marL="310896" indent="0" algn="ctr">
              <a:lnSpc>
                <a:spcPct val="90000"/>
              </a:lnSpc>
              <a:spcBef>
                <a:spcPts val="200"/>
              </a:spcBef>
              <a:spcAft>
                <a:spcPts val="400"/>
              </a:spcAft>
              <a:buClr>
                <a:schemeClr val="accent1"/>
              </a:buClr>
              <a:buFont typeface="Wingdings 3" pitchFamily="18" charset="2"/>
              <a:buNone/>
              <a:defRPr sz="1300"/>
            </a:lvl3pPr>
            <a:lvl4pPr marL="457200" indent="0" algn="ctr">
              <a:lnSpc>
                <a:spcPct val="90000"/>
              </a:lnSpc>
              <a:spcBef>
                <a:spcPts val="200"/>
              </a:spcBef>
              <a:spcAft>
                <a:spcPts val="400"/>
              </a:spcAft>
              <a:buClr>
                <a:schemeClr val="accent1"/>
              </a:buClr>
              <a:buFont typeface="Wingdings 3" pitchFamily="18" charset="2"/>
              <a:buNone/>
              <a:defRPr sz="1300"/>
            </a:lvl4pPr>
            <a:lvl5pPr marL="640080" indent="0" algn="ctr">
              <a:lnSpc>
                <a:spcPct val="90000"/>
              </a:lnSpc>
              <a:spcBef>
                <a:spcPts val="200"/>
              </a:spcBef>
              <a:spcAft>
                <a:spcPts val="400"/>
              </a:spcAft>
              <a:buClr>
                <a:schemeClr val="accent1"/>
              </a:buClr>
              <a:buFont typeface="Wingdings 3" pitchFamily="18" charset="2"/>
              <a:buNone/>
              <a:defRPr sz="1300"/>
            </a:lvl5pPr>
            <a:lvl6pPr marL="914400" indent="-137160">
              <a:lnSpc>
                <a:spcPct val="90000"/>
              </a:lnSpc>
              <a:spcBef>
                <a:spcPts val="200"/>
              </a:spcBef>
              <a:spcAft>
                <a:spcPts val="400"/>
              </a:spcAft>
              <a:buClr>
                <a:schemeClr val="accent1"/>
              </a:buClr>
              <a:buFont typeface="Wingdings 3" pitchFamily="18" charset="2"/>
              <a:buChar char=""/>
              <a:defRPr sz="1400"/>
            </a:lvl6pPr>
            <a:lvl7pPr marL="1060704" indent="-137160">
              <a:lnSpc>
                <a:spcPct val="90000"/>
              </a:lnSpc>
              <a:spcBef>
                <a:spcPts val="200"/>
              </a:spcBef>
              <a:spcAft>
                <a:spcPts val="400"/>
              </a:spcAft>
              <a:buClr>
                <a:schemeClr val="accent1"/>
              </a:buClr>
              <a:buFont typeface="Wingdings 3" pitchFamily="18" charset="2"/>
              <a:buChar char=""/>
              <a:defRPr sz="1400"/>
            </a:lvl7pPr>
            <a:lvl8pPr marL="1216152" indent="-137160">
              <a:lnSpc>
                <a:spcPct val="90000"/>
              </a:lnSpc>
              <a:spcBef>
                <a:spcPts val="200"/>
              </a:spcBef>
              <a:spcAft>
                <a:spcPts val="400"/>
              </a:spcAft>
              <a:buClr>
                <a:schemeClr val="accent1"/>
              </a:buClr>
              <a:buFont typeface="Wingdings 3" pitchFamily="18" charset="2"/>
              <a:buChar char=""/>
              <a:defRPr sz="1400"/>
            </a:lvl8pPr>
            <a:lvl9pPr marL="1362456" indent="-137160">
              <a:lnSpc>
                <a:spcPct val="90000"/>
              </a:lnSpc>
              <a:spcBef>
                <a:spcPts val="200"/>
              </a:spcBef>
              <a:spcAft>
                <a:spcPts val="400"/>
              </a:spcAft>
              <a:buClr>
                <a:schemeClr val="accent1"/>
              </a:buClr>
              <a:buFont typeface="Wingdings 3" pitchFamily="18" charset="2"/>
              <a:buChar char=""/>
              <a:defRPr sz="1400"/>
            </a:lvl9pPr>
          </a:lstStyle>
          <a:p>
            <a:r>
              <a:rPr lang="en-US"/>
              <a:t>Gretchen Bliss </a:t>
            </a:r>
          </a:p>
          <a:p>
            <a:r>
              <a:rPr lang="en-US" b="1"/>
              <a:t>Director of</a:t>
            </a:r>
          </a:p>
          <a:p>
            <a:r>
              <a:rPr lang="en-US" b="1"/>
              <a:t>Cybersecurity Programs</a:t>
            </a:r>
          </a:p>
        </p:txBody>
      </p:sp>
      <p:sp>
        <p:nvSpPr>
          <p:cNvPr id="23" name="Text Placeholder 390">
            <a:extLst>
              <a:ext uri="{FF2B5EF4-FFF2-40B4-BE49-F238E27FC236}">
                <a16:creationId xmlns:a16="http://schemas.microsoft.com/office/drawing/2014/main" id="{1B4FF762-DBC2-8B15-FF3A-7CDCA8567BBA}"/>
              </a:ext>
            </a:extLst>
          </p:cNvPr>
          <p:cNvSpPr txBox="1">
            <a:spLocks/>
          </p:cNvSpPr>
          <p:nvPr/>
        </p:nvSpPr>
        <p:spPr>
          <a:xfrm>
            <a:off x="929694" y="3188500"/>
            <a:ext cx="2947590" cy="1154817"/>
          </a:xfrm>
          <a:prstGeom prst="rect">
            <a:avLst/>
          </a:prstGeom>
          <a:solidFill>
            <a:schemeClr val="bg1"/>
          </a:solidFill>
          <a:ln w="19050">
            <a:solidFill>
              <a:schemeClr val="accent4">
                <a:lumMod val="75000"/>
              </a:schemeClr>
            </a:solidFill>
          </a:ln>
        </p:spPr>
        <p:txBody>
          <a:bodyPr vert="horz" lIns="0" tIns="45720" rIns="0" bIns="0" rtlCol="0" anchor="ctr">
            <a:noAutofit/>
          </a:bodyPr>
          <a:lstStyle>
            <a:defPPr>
              <a:defRPr lang="en-US"/>
            </a:defPPr>
            <a:lvl1pPr marR="0" lvl="0" indent="0" algn="ctr" fontAlgn="auto">
              <a:lnSpc>
                <a:spcPct val="100000"/>
              </a:lnSpc>
              <a:spcBef>
                <a:spcPts val="0"/>
              </a:spcBef>
              <a:spcAft>
                <a:spcPts val="0"/>
              </a:spcAft>
              <a:buClr>
                <a:srgbClr val="98CA37"/>
              </a:buClr>
              <a:buSzPct val="100000"/>
              <a:buFont typeface="Tw Cen MT" panose="020B0602020104020603" pitchFamily="34" charset="0"/>
              <a:buNone/>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128016" indent="0" algn="ctr">
              <a:lnSpc>
                <a:spcPct val="90000"/>
              </a:lnSpc>
              <a:spcBef>
                <a:spcPts val="200"/>
              </a:spcBef>
              <a:spcAft>
                <a:spcPts val="400"/>
              </a:spcAft>
              <a:buClr>
                <a:schemeClr val="accent1"/>
              </a:buClr>
              <a:buFont typeface="Wingdings 3" pitchFamily="18" charset="2"/>
              <a:buNone/>
              <a:defRPr sz="1300"/>
            </a:lvl2pPr>
            <a:lvl3pPr marL="310896" indent="0" algn="ctr">
              <a:lnSpc>
                <a:spcPct val="90000"/>
              </a:lnSpc>
              <a:spcBef>
                <a:spcPts val="200"/>
              </a:spcBef>
              <a:spcAft>
                <a:spcPts val="400"/>
              </a:spcAft>
              <a:buClr>
                <a:schemeClr val="accent1"/>
              </a:buClr>
              <a:buFont typeface="Wingdings 3" pitchFamily="18" charset="2"/>
              <a:buNone/>
              <a:defRPr sz="1300"/>
            </a:lvl3pPr>
            <a:lvl4pPr marL="457200" indent="0" algn="ctr">
              <a:lnSpc>
                <a:spcPct val="90000"/>
              </a:lnSpc>
              <a:spcBef>
                <a:spcPts val="200"/>
              </a:spcBef>
              <a:spcAft>
                <a:spcPts val="400"/>
              </a:spcAft>
              <a:buClr>
                <a:schemeClr val="accent1"/>
              </a:buClr>
              <a:buFont typeface="Wingdings 3" pitchFamily="18" charset="2"/>
              <a:buNone/>
              <a:defRPr sz="1300"/>
            </a:lvl4pPr>
            <a:lvl5pPr marL="640080" indent="0" algn="ctr">
              <a:lnSpc>
                <a:spcPct val="90000"/>
              </a:lnSpc>
              <a:spcBef>
                <a:spcPts val="200"/>
              </a:spcBef>
              <a:spcAft>
                <a:spcPts val="400"/>
              </a:spcAft>
              <a:buClr>
                <a:schemeClr val="accent1"/>
              </a:buClr>
              <a:buFont typeface="Wingdings 3" pitchFamily="18" charset="2"/>
              <a:buNone/>
              <a:defRPr sz="1300"/>
            </a:lvl5pPr>
            <a:lvl6pPr marL="914400" indent="-137160">
              <a:lnSpc>
                <a:spcPct val="90000"/>
              </a:lnSpc>
              <a:spcBef>
                <a:spcPts val="200"/>
              </a:spcBef>
              <a:spcAft>
                <a:spcPts val="400"/>
              </a:spcAft>
              <a:buClr>
                <a:schemeClr val="accent1"/>
              </a:buClr>
              <a:buFont typeface="Wingdings 3" pitchFamily="18" charset="2"/>
              <a:buChar char=""/>
              <a:defRPr sz="1400"/>
            </a:lvl6pPr>
            <a:lvl7pPr marL="1060704" indent="-137160">
              <a:lnSpc>
                <a:spcPct val="90000"/>
              </a:lnSpc>
              <a:spcBef>
                <a:spcPts val="200"/>
              </a:spcBef>
              <a:spcAft>
                <a:spcPts val="400"/>
              </a:spcAft>
              <a:buClr>
                <a:schemeClr val="accent1"/>
              </a:buClr>
              <a:buFont typeface="Wingdings 3" pitchFamily="18" charset="2"/>
              <a:buChar char=""/>
              <a:defRPr sz="1400"/>
            </a:lvl7pPr>
            <a:lvl8pPr marL="1216152" indent="-137160">
              <a:lnSpc>
                <a:spcPct val="90000"/>
              </a:lnSpc>
              <a:spcBef>
                <a:spcPts val="200"/>
              </a:spcBef>
              <a:spcAft>
                <a:spcPts val="400"/>
              </a:spcAft>
              <a:buClr>
                <a:schemeClr val="accent1"/>
              </a:buClr>
              <a:buFont typeface="Wingdings 3" pitchFamily="18" charset="2"/>
              <a:buChar char=""/>
              <a:defRPr sz="1400"/>
            </a:lvl8pPr>
            <a:lvl9pPr marL="1362456" indent="-137160">
              <a:lnSpc>
                <a:spcPct val="90000"/>
              </a:lnSpc>
              <a:spcBef>
                <a:spcPts val="200"/>
              </a:spcBef>
              <a:spcAft>
                <a:spcPts val="400"/>
              </a:spcAft>
              <a:buClr>
                <a:schemeClr val="accent1"/>
              </a:buClr>
              <a:buFont typeface="Wingdings 3" pitchFamily="18" charset="2"/>
              <a:buChar char=""/>
              <a:defRPr sz="1400"/>
            </a:lvl9pPr>
          </a:lstStyle>
          <a:p>
            <a:r>
              <a:rPr lang="en-US"/>
              <a:t>Mary Ann Tillman</a:t>
            </a:r>
          </a:p>
          <a:p>
            <a:r>
              <a:rPr lang="en-US" b="1">
                <a:latin typeface="Arial"/>
                <a:cs typeface="Arial"/>
              </a:rPr>
              <a:t>Outreach Coordinator</a:t>
            </a:r>
            <a:endParaRPr lang="en-US" b="1"/>
          </a:p>
        </p:txBody>
      </p:sp>
      <p:sp>
        <p:nvSpPr>
          <p:cNvPr id="27" name="Text Placeholder 390">
            <a:extLst>
              <a:ext uri="{FF2B5EF4-FFF2-40B4-BE49-F238E27FC236}">
                <a16:creationId xmlns:a16="http://schemas.microsoft.com/office/drawing/2014/main" id="{7CE0307C-ECE6-C18A-65CF-695D0EB65608}"/>
              </a:ext>
            </a:extLst>
          </p:cNvPr>
          <p:cNvSpPr txBox="1">
            <a:spLocks/>
          </p:cNvSpPr>
          <p:nvPr/>
        </p:nvSpPr>
        <p:spPr>
          <a:xfrm>
            <a:off x="2690067" y="5273569"/>
            <a:ext cx="2141362" cy="1225154"/>
          </a:xfrm>
          <a:prstGeom prst="rect">
            <a:avLst/>
          </a:prstGeom>
          <a:solidFill>
            <a:schemeClr val="bg1"/>
          </a:solidFill>
          <a:ln w="19050">
            <a:solidFill>
              <a:schemeClr val="accent4">
                <a:lumMod val="75000"/>
              </a:schemeClr>
            </a:solidFill>
          </a:ln>
        </p:spPr>
        <p:txBody>
          <a:bodyPr vert="horz" lIns="0" tIns="45720" rIns="0" bIns="0" rtlCol="0" anchor="ctr">
            <a:noAutofit/>
          </a:bodyPr>
          <a:lstStyle>
            <a:defPPr>
              <a:defRPr lang="en-US"/>
            </a:defPPr>
            <a:lvl1pPr marR="0" lvl="0" indent="0" algn="ctr" fontAlgn="auto">
              <a:lnSpc>
                <a:spcPct val="100000"/>
              </a:lnSpc>
              <a:spcBef>
                <a:spcPts val="0"/>
              </a:spcBef>
              <a:spcAft>
                <a:spcPts val="0"/>
              </a:spcAft>
              <a:buClr>
                <a:srgbClr val="98CA37"/>
              </a:buClr>
              <a:buSzPct val="100000"/>
              <a:buFont typeface="Tw Cen MT" panose="020B0602020104020603" pitchFamily="34" charset="0"/>
              <a:buNone/>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128016" indent="0" algn="ctr">
              <a:lnSpc>
                <a:spcPct val="90000"/>
              </a:lnSpc>
              <a:spcBef>
                <a:spcPts val="200"/>
              </a:spcBef>
              <a:spcAft>
                <a:spcPts val="400"/>
              </a:spcAft>
              <a:buClr>
                <a:schemeClr val="accent1"/>
              </a:buClr>
              <a:buFont typeface="Wingdings 3" pitchFamily="18" charset="2"/>
              <a:buNone/>
              <a:defRPr sz="1300"/>
            </a:lvl2pPr>
            <a:lvl3pPr marL="310896" indent="0" algn="ctr">
              <a:lnSpc>
                <a:spcPct val="90000"/>
              </a:lnSpc>
              <a:spcBef>
                <a:spcPts val="200"/>
              </a:spcBef>
              <a:spcAft>
                <a:spcPts val="400"/>
              </a:spcAft>
              <a:buClr>
                <a:schemeClr val="accent1"/>
              </a:buClr>
              <a:buFont typeface="Wingdings 3" pitchFamily="18" charset="2"/>
              <a:buNone/>
              <a:defRPr sz="1300"/>
            </a:lvl3pPr>
            <a:lvl4pPr marL="457200" indent="0" algn="ctr">
              <a:lnSpc>
                <a:spcPct val="90000"/>
              </a:lnSpc>
              <a:spcBef>
                <a:spcPts val="200"/>
              </a:spcBef>
              <a:spcAft>
                <a:spcPts val="400"/>
              </a:spcAft>
              <a:buClr>
                <a:schemeClr val="accent1"/>
              </a:buClr>
              <a:buFont typeface="Wingdings 3" pitchFamily="18" charset="2"/>
              <a:buNone/>
              <a:defRPr sz="1300"/>
            </a:lvl4pPr>
            <a:lvl5pPr marL="640080" indent="0" algn="ctr">
              <a:lnSpc>
                <a:spcPct val="90000"/>
              </a:lnSpc>
              <a:spcBef>
                <a:spcPts val="200"/>
              </a:spcBef>
              <a:spcAft>
                <a:spcPts val="400"/>
              </a:spcAft>
              <a:buClr>
                <a:schemeClr val="accent1"/>
              </a:buClr>
              <a:buFont typeface="Wingdings 3" pitchFamily="18" charset="2"/>
              <a:buNone/>
              <a:defRPr sz="1300"/>
            </a:lvl5pPr>
            <a:lvl6pPr marL="914400" indent="-137160">
              <a:lnSpc>
                <a:spcPct val="90000"/>
              </a:lnSpc>
              <a:spcBef>
                <a:spcPts val="200"/>
              </a:spcBef>
              <a:spcAft>
                <a:spcPts val="400"/>
              </a:spcAft>
              <a:buClr>
                <a:schemeClr val="accent1"/>
              </a:buClr>
              <a:buFont typeface="Wingdings 3" pitchFamily="18" charset="2"/>
              <a:buChar char=""/>
              <a:defRPr sz="1400"/>
            </a:lvl6pPr>
            <a:lvl7pPr marL="1060704" indent="-137160">
              <a:lnSpc>
                <a:spcPct val="90000"/>
              </a:lnSpc>
              <a:spcBef>
                <a:spcPts val="200"/>
              </a:spcBef>
              <a:spcAft>
                <a:spcPts val="400"/>
              </a:spcAft>
              <a:buClr>
                <a:schemeClr val="accent1"/>
              </a:buClr>
              <a:buFont typeface="Wingdings 3" pitchFamily="18" charset="2"/>
              <a:buChar char=""/>
              <a:defRPr sz="1400"/>
            </a:lvl7pPr>
            <a:lvl8pPr marL="1216152" indent="-137160">
              <a:lnSpc>
                <a:spcPct val="90000"/>
              </a:lnSpc>
              <a:spcBef>
                <a:spcPts val="200"/>
              </a:spcBef>
              <a:spcAft>
                <a:spcPts val="400"/>
              </a:spcAft>
              <a:buClr>
                <a:schemeClr val="accent1"/>
              </a:buClr>
              <a:buFont typeface="Wingdings 3" pitchFamily="18" charset="2"/>
              <a:buChar char=""/>
              <a:defRPr sz="1400"/>
            </a:lvl8pPr>
            <a:lvl9pPr marL="1362456" indent="-137160">
              <a:lnSpc>
                <a:spcPct val="90000"/>
              </a:lnSpc>
              <a:spcBef>
                <a:spcPts val="200"/>
              </a:spcBef>
              <a:spcAft>
                <a:spcPts val="400"/>
              </a:spcAft>
              <a:buClr>
                <a:schemeClr val="accent1"/>
              </a:buClr>
              <a:buFont typeface="Wingdings 3" pitchFamily="18" charset="2"/>
              <a:buChar char=""/>
              <a:defRPr sz="1400"/>
            </a:lvl9pPr>
          </a:lstStyle>
          <a:p>
            <a:r>
              <a:rPr lang="en-US"/>
              <a:t>Dane Halter</a:t>
            </a:r>
          </a:p>
          <a:p>
            <a:r>
              <a:rPr lang="en-US" b="1"/>
              <a:t>Student</a:t>
            </a:r>
          </a:p>
          <a:p>
            <a:r>
              <a:rPr lang="en-US" b="1"/>
              <a:t>Assistant </a:t>
            </a:r>
          </a:p>
        </p:txBody>
      </p:sp>
      <p:sp>
        <p:nvSpPr>
          <p:cNvPr id="28" name="Text Placeholder 390">
            <a:extLst>
              <a:ext uri="{FF2B5EF4-FFF2-40B4-BE49-F238E27FC236}">
                <a16:creationId xmlns:a16="http://schemas.microsoft.com/office/drawing/2014/main" id="{F9754AD3-5FA7-3936-3325-80FB3449CFFE}"/>
              </a:ext>
            </a:extLst>
          </p:cNvPr>
          <p:cNvSpPr txBox="1">
            <a:spLocks/>
          </p:cNvSpPr>
          <p:nvPr/>
        </p:nvSpPr>
        <p:spPr>
          <a:xfrm>
            <a:off x="5030956" y="5273569"/>
            <a:ext cx="2141362" cy="1225154"/>
          </a:xfrm>
          <a:prstGeom prst="rect">
            <a:avLst/>
          </a:prstGeom>
          <a:solidFill>
            <a:schemeClr val="bg1"/>
          </a:solidFill>
          <a:ln w="19050">
            <a:solidFill>
              <a:schemeClr val="accent4">
                <a:lumMod val="75000"/>
              </a:schemeClr>
            </a:solidFill>
          </a:ln>
        </p:spPr>
        <p:txBody>
          <a:bodyPr vert="horz" lIns="0" tIns="45720" rIns="0" bIns="0" rtlCol="0" anchor="ctr">
            <a:noAutofit/>
          </a:bodyPr>
          <a:lstStyle>
            <a:defPPr>
              <a:defRPr lang="en-US"/>
            </a:defPPr>
            <a:lvl1pPr marR="0" lvl="0" indent="0" algn="ctr" fontAlgn="auto">
              <a:lnSpc>
                <a:spcPct val="100000"/>
              </a:lnSpc>
              <a:spcBef>
                <a:spcPts val="0"/>
              </a:spcBef>
              <a:spcAft>
                <a:spcPts val="0"/>
              </a:spcAft>
              <a:buClr>
                <a:srgbClr val="98CA37"/>
              </a:buClr>
              <a:buSzPct val="100000"/>
              <a:buFont typeface="Tw Cen MT" panose="020B0602020104020603" pitchFamily="34" charset="0"/>
              <a:buNone/>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128016" indent="0" algn="ctr">
              <a:lnSpc>
                <a:spcPct val="90000"/>
              </a:lnSpc>
              <a:spcBef>
                <a:spcPts val="200"/>
              </a:spcBef>
              <a:spcAft>
                <a:spcPts val="400"/>
              </a:spcAft>
              <a:buClr>
                <a:schemeClr val="accent1"/>
              </a:buClr>
              <a:buFont typeface="Wingdings 3" pitchFamily="18" charset="2"/>
              <a:buNone/>
              <a:defRPr sz="1300"/>
            </a:lvl2pPr>
            <a:lvl3pPr marL="310896" indent="0" algn="ctr">
              <a:lnSpc>
                <a:spcPct val="90000"/>
              </a:lnSpc>
              <a:spcBef>
                <a:spcPts val="200"/>
              </a:spcBef>
              <a:spcAft>
                <a:spcPts val="400"/>
              </a:spcAft>
              <a:buClr>
                <a:schemeClr val="accent1"/>
              </a:buClr>
              <a:buFont typeface="Wingdings 3" pitchFamily="18" charset="2"/>
              <a:buNone/>
              <a:defRPr sz="1300"/>
            </a:lvl3pPr>
            <a:lvl4pPr marL="457200" indent="0" algn="ctr">
              <a:lnSpc>
                <a:spcPct val="90000"/>
              </a:lnSpc>
              <a:spcBef>
                <a:spcPts val="200"/>
              </a:spcBef>
              <a:spcAft>
                <a:spcPts val="400"/>
              </a:spcAft>
              <a:buClr>
                <a:schemeClr val="accent1"/>
              </a:buClr>
              <a:buFont typeface="Wingdings 3" pitchFamily="18" charset="2"/>
              <a:buNone/>
              <a:defRPr sz="1300"/>
            </a:lvl4pPr>
            <a:lvl5pPr marL="640080" indent="0" algn="ctr">
              <a:lnSpc>
                <a:spcPct val="90000"/>
              </a:lnSpc>
              <a:spcBef>
                <a:spcPts val="200"/>
              </a:spcBef>
              <a:spcAft>
                <a:spcPts val="400"/>
              </a:spcAft>
              <a:buClr>
                <a:schemeClr val="accent1"/>
              </a:buClr>
              <a:buFont typeface="Wingdings 3" pitchFamily="18" charset="2"/>
              <a:buNone/>
              <a:defRPr sz="1300"/>
            </a:lvl5pPr>
            <a:lvl6pPr marL="914400" indent="-137160">
              <a:lnSpc>
                <a:spcPct val="90000"/>
              </a:lnSpc>
              <a:spcBef>
                <a:spcPts val="200"/>
              </a:spcBef>
              <a:spcAft>
                <a:spcPts val="400"/>
              </a:spcAft>
              <a:buClr>
                <a:schemeClr val="accent1"/>
              </a:buClr>
              <a:buFont typeface="Wingdings 3" pitchFamily="18" charset="2"/>
              <a:buChar char=""/>
              <a:defRPr sz="1400"/>
            </a:lvl6pPr>
            <a:lvl7pPr marL="1060704" indent="-137160">
              <a:lnSpc>
                <a:spcPct val="90000"/>
              </a:lnSpc>
              <a:spcBef>
                <a:spcPts val="200"/>
              </a:spcBef>
              <a:spcAft>
                <a:spcPts val="400"/>
              </a:spcAft>
              <a:buClr>
                <a:schemeClr val="accent1"/>
              </a:buClr>
              <a:buFont typeface="Wingdings 3" pitchFamily="18" charset="2"/>
              <a:buChar char=""/>
              <a:defRPr sz="1400"/>
            </a:lvl7pPr>
            <a:lvl8pPr marL="1216152" indent="-137160">
              <a:lnSpc>
                <a:spcPct val="90000"/>
              </a:lnSpc>
              <a:spcBef>
                <a:spcPts val="200"/>
              </a:spcBef>
              <a:spcAft>
                <a:spcPts val="400"/>
              </a:spcAft>
              <a:buClr>
                <a:schemeClr val="accent1"/>
              </a:buClr>
              <a:buFont typeface="Wingdings 3" pitchFamily="18" charset="2"/>
              <a:buChar char=""/>
              <a:defRPr sz="1400"/>
            </a:lvl8pPr>
            <a:lvl9pPr marL="1362456" indent="-137160">
              <a:lnSpc>
                <a:spcPct val="90000"/>
              </a:lnSpc>
              <a:spcBef>
                <a:spcPts val="200"/>
              </a:spcBef>
              <a:spcAft>
                <a:spcPts val="400"/>
              </a:spcAft>
              <a:buClr>
                <a:schemeClr val="accent1"/>
              </a:buClr>
              <a:buFont typeface="Wingdings 3" pitchFamily="18" charset="2"/>
              <a:buChar char=""/>
              <a:defRPr sz="1400"/>
            </a:lvl9pPr>
          </a:lstStyle>
          <a:p>
            <a:r>
              <a:rPr lang="en-US"/>
              <a:t>Robert Drone</a:t>
            </a:r>
          </a:p>
          <a:p>
            <a:r>
              <a:rPr lang="en-US" b="1"/>
              <a:t>Student Assistant</a:t>
            </a:r>
          </a:p>
          <a:p>
            <a:r>
              <a:rPr lang="en-US" b="1"/>
              <a:t>VR Project</a:t>
            </a:r>
          </a:p>
        </p:txBody>
      </p:sp>
      <p:sp>
        <p:nvSpPr>
          <p:cNvPr id="29" name="Text Placeholder 390">
            <a:extLst>
              <a:ext uri="{FF2B5EF4-FFF2-40B4-BE49-F238E27FC236}">
                <a16:creationId xmlns:a16="http://schemas.microsoft.com/office/drawing/2014/main" id="{095A01A2-B0CE-DED2-BEB6-519615ED7D76}"/>
              </a:ext>
            </a:extLst>
          </p:cNvPr>
          <p:cNvSpPr txBox="1">
            <a:spLocks/>
          </p:cNvSpPr>
          <p:nvPr/>
        </p:nvSpPr>
        <p:spPr>
          <a:xfrm>
            <a:off x="7421164" y="5274131"/>
            <a:ext cx="2135501" cy="1225154"/>
          </a:xfrm>
          <a:prstGeom prst="rect">
            <a:avLst/>
          </a:prstGeom>
          <a:solidFill>
            <a:schemeClr val="bg1"/>
          </a:solidFill>
          <a:ln w="19050">
            <a:solidFill>
              <a:schemeClr val="accent4">
                <a:lumMod val="75000"/>
              </a:schemeClr>
            </a:solidFill>
          </a:ln>
        </p:spPr>
        <p:txBody>
          <a:bodyPr vert="horz" lIns="0" tIns="45720" rIns="0" bIns="0" rtlCol="0" anchor="ctr">
            <a:noAutofit/>
          </a:bodyPr>
          <a:lstStyle>
            <a:defPPr>
              <a:defRPr lang="en-US"/>
            </a:defPPr>
            <a:lvl1pPr marR="0" lvl="0" indent="0" algn="ctr" fontAlgn="auto">
              <a:lnSpc>
                <a:spcPct val="100000"/>
              </a:lnSpc>
              <a:spcBef>
                <a:spcPts val="0"/>
              </a:spcBef>
              <a:spcAft>
                <a:spcPts val="0"/>
              </a:spcAft>
              <a:buClr>
                <a:srgbClr val="98CA37"/>
              </a:buClr>
              <a:buSzPct val="100000"/>
              <a:buFont typeface="Tw Cen MT" panose="020B0602020104020603" pitchFamily="34" charset="0"/>
              <a:buNone/>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128016" indent="0" algn="ctr">
              <a:lnSpc>
                <a:spcPct val="90000"/>
              </a:lnSpc>
              <a:spcBef>
                <a:spcPts val="200"/>
              </a:spcBef>
              <a:spcAft>
                <a:spcPts val="400"/>
              </a:spcAft>
              <a:buClr>
                <a:schemeClr val="accent1"/>
              </a:buClr>
              <a:buFont typeface="Wingdings 3" pitchFamily="18" charset="2"/>
              <a:buNone/>
              <a:defRPr sz="1300"/>
            </a:lvl2pPr>
            <a:lvl3pPr marL="310896" indent="0" algn="ctr">
              <a:lnSpc>
                <a:spcPct val="90000"/>
              </a:lnSpc>
              <a:spcBef>
                <a:spcPts val="200"/>
              </a:spcBef>
              <a:spcAft>
                <a:spcPts val="400"/>
              </a:spcAft>
              <a:buClr>
                <a:schemeClr val="accent1"/>
              </a:buClr>
              <a:buFont typeface="Wingdings 3" pitchFamily="18" charset="2"/>
              <a:buNone/>
              <a:defRPr sz="1300"/>
            </a:lvl3pPr>
            <a:lvl4pPr marL="457200" indent="0" algn="ctr">
              <a:lnSpc>
                <a:spcPct val="90000"/>
              </a:lnSpc>
              <a:spcBef>
                <a:spcPts val="200"/>
              </a:spcBef>
              <a:spcAft>
                <a:spcPts val="400"/>
              </a:spcAft>
              <a:buClr>
                <a:schemeClr val="accent1"/>
              </a:buClr>
              <a:buFont typeface="Wingdings 3" pitchFamily="18" charset="2"/>
              <a:buNone/>
              <a:defRPr sz="1300"/>
            </a:lvl4pPr>
            <a:lvl5pPr marL="640080" indent="0" algn="ctr">
              <a:lnSpc>
                <a:spcPct val="90000"/>
              </a:lnSpc>
              <a:spcBef>
                <a:spcPts val="200"/>
              </a:spcBef>
              <a:spcAft>
                <a:spcPts val="400"/>
              </a:spcAft>
              <a:buClr>
                <a:schemeClr val="accent1"/>
              </a:buClr>
              <a:buFont typeface="Wingdings 3" pitchFamily="18" charset="2"/>
              <a:buNone/>
              <a:defRPr sz="1300"/>
            </a:lvl5pPr>
            <a:lvl6pPr marL="914400" indent="-137160">
              <a:lnSpc>
                <a:spcPct val="90000"/>
              </a:lnSpc>
              <a:spcBef>
                <a:spcPts val="200"/>
              </a:spcBef>
              <a:spcAft>
                <a:spcPts val="400"/>
              </a:spcAft>
              <a:buClr>
                <a:schemeClr val="accent1"/>
              </a:buClr>
              <a:buFont typeface="Wingdings 3" pitchFamily="18" charset="2"/>
              <a:buChar char=""/>
              <a:defRPr sz="1400"/>
            </a:lvl6pPr>
            <a:lvl7pPr marL="1060704" indent="-137160">
              <a:lnSpc>
                <a:spcPct val="90000"/>
              </a:lnSpc>
              <a:spcBef>
                <a:spcPts val="200"/>
              </a:spcBef>
              <a:spcAft>
                <a:spcPts val="400"/>
              </a:spcAft>
              <a:buClr>
                <a:schemeClr val="accent1"/>
              </a:buClr>
              <a:buFont typeface="Wingdings 3" pitchFamily="18" charset="2"/>
              <a:buChar char=""/>
              <a:defRPr sz="1400"/>
            </a:lvl7pPr>
            <a:lvl8pPr marL="1216152" indent="-137160">
              <a:lnSpc>
                <a:spcPct val="90000"/>
              </a:lnSpc>
              <a:spcBef>
                <a:spcPts val="200"/>
              </a:spcBef>
              <a:spcAft>
                <a:spcPts val="400"/>
              </a:spcAft>
              <a:buClr>
                <a:schemeClr val="accent1"/>
              </a:buClr>
              <a:buFont typeface="Wingdings 3" pitchFamily="18" charset="2"/>
              <a:buChar char=""/>
              <a:defRPr sz="1400"/>
            </a:lvl8pPr>
            <a:lvl9pPr marL="1362456" indent="-137160">
              <a:lnSpc>
                <a:spcPct val="90000"/>
              </a:lnSpc>
              <a:spcBef>
                <a:spcPts val="200"/>
              </a:spcBef>
              <a:spcAft>
                <a:spcPts val="400"/>
              </a:spcAft>
              <a:buClr>
                <a:schemeClr val="accent1"/>
              </a:buClr>
              <a:buFont typeface="Wingdings 3" pitchFamily="18" charset="2"/>
              <a:buChar char=""/>
              <a:defRPr sz="1400"/>
            </a:lvl9pPr>
          </a:lstStyle>
          <a:p>
            <a:r>
              <a:rPr lang="en-US">
                <a:latin typeface="Arial"/>
                <a:cs typeface="Arial"/>
              </a:rPr>
              <a:t>Vacant</a:t>
            </a:r>
            <a:endParaRPr lang="en-US"/>
          </a:p>
          <a:p>
            <a:r>
              <a:rPr lang="en-US" b="1"/>
              <a:t>Student Assistant</a:t>
            </a:r>
          </a:p>
          <a:p>
            <a:r>
              <a:rPr lang="en-US" b="1"/>
              <a:t>VR Project</a:t>
            </a:r>
          </a:p>
        </p:txBody>
      </p:sp>
      <p:sp>
        <p:nvSpPr>
          <p:cNvPr id="2" name="TextBox 1">
            <a:extLst>
              <a:ext uri="{FF2B5EF4-FFF2-40B4-BE49-F238E27FC236}">
                <a16:creationId xmlns:a16="http://schemas.microsoft.com/office/drawing/2014/main" id="{5BDACBFF-036A-AAD2-D9A4-5EED38457FE2}"/>
              </a:ext>
            </a:extLst>
          </p:cNvPr>
          <p:cNvSpPr txBox="1"/>
          <p:nvPr/>
        </p:nvSpPr>
        <p:spPr>
          <a:xfrm>
            <a:off x="8882092" y="4570815"/>
            <a:ext cx="1821426" cy="338554"/>
          </a:xfrm>
          <a:prstGeom prst="rect">
            <a:avLst/>
          </a:prstGeom>
          <a:ln>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Arial" panose="020B0604020202020204" pitchFamily="34" charset="0"/>
                <a:ea typeface="Calibri"/>
                <a:cs typeface="Arial" panose="020B0604020202020204" pitchFamily="34" charset="0"/>
              </a:rPr>
              <a:t>Students</a:t>
            </a:r>
          </a:p>
        </p:txBody>
      </p:sp>
      <p:sp>
        <p:nvSpPr>
          <p:cNvPr id="3" name="Text Placeholder 41">
            <a:extLst>
              <a:ext uri="{FF2B5EF4-FFF2-40B4-BE49-F238E27FC236}">
                <a16:creationId xmlns:a16="http://schemas.microsoft.com/office/drawing/2014/main" id="{45C6C378-A4A3-FE89-C1EB-1A0A0E6DB4C4}"/>
              </a:ext>
            </a:extLst>
          </p:cNvPr>
          <p:cNvSpPr txBox="1">
            <a:spLocks/>
          </p:cNvSpPr>
          <p:nvPr/>
        </p:nvSpPr>
        <p:spPr>
          <a:xfrm>
            <a:off x="2403386" y="194408"/>
            <a:ext cx="7381149" cy="490527"/>
          </a:xfrm>
          <a:prstGeom prst="rect">
            <a:avLst/>
          </a:prstGeom>
          <a:noFill/>
          <a:ln w="19050">
            <a:noFill/>
          </a:ln>
        </p:spPr>
        <p:txBody>
          <a:bodyPr vert="horz" lIns="0" tIns="45720" rIns="0" bIns="0" rtlCol="0" anchor="t">
            <a:noAutofit/>
          </a:bodyPr>
          <a:lstStyle>
            <a:lvl1pPr marL="0" indent="0" algn="ctr" defTabSz="914400" rtl="0" eaLnBrk="1" latinLnBrk="0" hangingPunct="1">
              <a:lnSpc>
                <a:spcPct val="100000"/>
              </a:lnSpc>
              <a:spcBef>
                <a:spcPts val="0"/>
              </a:spcBef>
              <a:spcAft>
                <a:spcPts val="0"/>
              </a:spcAft>
              <a:buClr>
                <a:schemeClr val="accent1"/>
              </a:buClr>
              <a:buSzPct val="100000"/>
              <a:buFont typeface="Tw Cen MT" panose="020B0602020104020603" pitchFamily="34" charset="0"/>
              <a:buNone/>
              <a:defRPr sz="1300" b="1" kern="1200" baseline="0">
                <a:solidFill>
                  <a:schemeClr val="tx1"/>
                </a:solidFill>
                <a:latin typeface="+mj-lt"/>
                <a:ea typeface="+mn-ea"/>
                <a:cs typeface="+mn-cs"/>
              </a:defRPr>
            </a:lvl1pPr>
            <a:lvl2pPr marL="128016"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2pPr>
            <a:lvl3pPr marL="310896"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3pPr>
            <a:lvl4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4pPr>
            <a:lvl5pPr marL="640080" indent="0" algn="ctr" defTabSz="914400" rtl="0" eaLnBrk="1" latinLnBrk="0" hangingPunct="1">
              <a:lnSpc>
                <a:spcPct val="90000"/>
              </a:lnSpc>
              <a:spcBef>
                <a:spcPts val="200"/>
              </a:spcBef>
              <a:spcAft>
                <a:spcPts val="400"/>
              </a:spcAft>
              <a:buClr>
                <a:schemeClr val="accent1"/>
              </a:buClr>
              <a:buFont typeface="Wingdings 3" pitchFamily="18" charset="2"/>
              <a:buNone/>
              <a:defRPr sz="13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defRPr/>
            </a:pPr>
            <a:r>
              <a:rPr lang="en-US" sz="2800">
                <a:solidFill>
                  <a:srgbClr val="FFFFFF"/>
                </a:solidFill>
                <a:latin typeface="Arial" panose="020B0604020202020204" pitchFamily="34" charset="0"/>
                <a:cs typeface="Arial" panose="020B0604020202020204" pitchFamily="34" charset="0"/>
              </a:rPr>
              <a:t>Cybersecurity Programs Office</a:t>
            </a:r>
            <a:endParaRPr lang="en-US" sz="2800">
              <a:solidFill>
                <a:srgbClr val="FFFFFF"/>
              </a:solidFill>
              <a:latin typeface="Arial" panose="020B0604020202020204" pitchFamily="34" charset="0"/>
              <a:ea typeface="Calibri Light"/>
              <a:cs typeface="Arial" panose="020B0604020202020204" pitchFamily="34" charset="0"/>
            </a:endParaRPr>
          </a:p>
        </p:txBody>
      </p:sp>
      <p:pic>
        <p:nvPicPr>
          <p:cNvPr id="4" name="object 2">
            <a:extLst>
              <a:ext uri="{FF2B5EF4-FFF2-40B4-BE49-F238E27FC236}">
                <a16:creationId xmlns:a16="http://schemas.microsoft.com/office/drawing/2014/main" id="{1188FBAD-8407-9F85-0247-9E1626121FE1}"/>
              </a:ext>
            </a:extLst>
          </p:cNvPr>
          <p:cNvPicPr/>
          <p:nvPr/>
        </p:nvPicPr>
        <p:blipFill>
          <a:blip r:embed="rId2" cstate="print"/>
          <a:stretch>
            <a:fillRect/>
          </a:stretch>
        </p:blipFill>
        <p:spPr>
          <a:xfrm>
            <a:off x="167702" y="134854"/>
            <a:ext cx="1817480" cy="1690771"/>
          </a:xfrm>
          <a:prstGeom prst="rect">
            <a:avLst/>
          </a:prstGeom>
        </p:spPr>
      </p:pic>
      <p:cxnSp>
        <p:nvCxnSpPr>
          <p:cNvPr id="6" name="Connector: Elbow 5">
            <a:extLst>
              <a:ext uri="{FF2B5EF4-FFF2-40B4-BE49-F238E27FC236}">
                <a16:creationId xmlns:a16="http://schemas.microsoft.com/office/drawing/2014/main" id="{A92EE76B-0977-F69D-AC1B-55C05B48FE2A}"/>
              </a:ext>
            </a:extLst>
          </p:cNvPr>
          <p:cNvCxnSpPr>
            <a:cxnSpLocks/>
            <a:stCxn id="23" idx="0"/>
            <a:endCxn id="21" idx="1"/>
          </p:cNvCxnSpPr>
          <p:nvPr/>
        </p:nvCxnSpPr>
        <p:spPr>
          <a:xfrm rot="5400000" flipH="1" flipV="1">
            <a:off x="2944713" y="1903454"/>
            <a:ext cx="743823" cy="1826271"/>
          </a:xfrm>
          <a:prstGeom prst="bentConnector2">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D42D619D-7246-6C05-7A32-A815D7E9E00A}"/>
              </a:ext>
            </a:extLst>
          </p:cNvPr>
          <p:cNvCxnSpPr>
            <a:cxnSpLocks/>
            <a:stCxn id="21" idx="2"/>
            <a:endCxn id="24" idx="0"/>
          </p:cNvCxnSpPr>
          <p:nvPr/>
        </p:nvCxnSpPr>
        <p:spPr>
          <a:xfrm>
            <a:off x="6096000" y="2950310"/>
            <a:ext cx="38555" cy="525975"/>
          </a:xfrm>
          <a:prstGeom prst="bentConnector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DA92DB2-FCA0-191D-9A59-03EF1854EFD6}"/>
              </a:ext>
            </a:extLst>
          </p:cNvPr>
          <p:cNvCxnSpPr>
            <a:cxnSpLocks/>
            <a:stCxn id="21" idx="3"/>
          </p:cNvCxnSpPr>
          <p:nvPr/>
        </p:nvCxnSpPr>
        <p:spPr>
          <a:xfrm>
            <a:off x="7962240" y="2444677"/>
            <a:ext cx="1834264" cy="861052"/>
          </a:xfrm>
          <a:prstGeom prst="bentConnector2">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36C08A55-2413-FE08-2F6D-73792A242105}"/>
              </a:ext>
            </a:extLst>
          </p:cNvPr>
          <p:cNvCxnSpPr>
            <a:cxnSpLocks/>
            <a:stCxn id="2" idx="0"/>
          </p:cNvCxnSpPr>
          <p:nvPr/>
        </p:nvCxnSpPr>
        <p:spPr>
          <a:xfrm rot="16200000" flipV="1">
            <a:off x="9615112" y="4393121"/>
            <a:ext cx="355386" cy="1"/>
          </a:xfrm>
          <a:prstGeom prst="bentConnector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5F414769-4399-4684-75B5-AF4BDE00689F}"/>
              </a:ext>
            </a:extLst>
          </p:cNvPr>
          <p:cNvCxnSpPr>
            <a:cxnSpLocks/>
            <a:stCxn id="27" idx="0"/>
            <a:endCxn id="2" idx="2"/>
          </p:cNvCxnSpPr>
          <p:nvPr/>
        </p:nvCxnSpPr>
        <p:spPr>
          <a:xfrm rot="5400000" flipH="1" flipV="1">
            <a:off x="6594676" y="2075441"/>
            <a:ext cx="364200" cy="6032057"/>
          </a:xfrm>
          <a:prstGeom prst="bentConnector3">
            <a:avLst>
              <a:gd name="adj1" fmla="val 50000"/>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DAD1B52A-49E3-9897-1C52-235CE051DE5D}"/>
              </a:ext>
            </a:extLst>
          </p:cNvPr>
          <p:cNvCxnSpPr>
            <a:stCxn id="28" idx="0"/>
            <a:endCxn id="2" idx="2"/>
          </p:cNvCxnSpPr>
          <p:nvPr/>
        </p:nvCxnSpPr>
        <p:spPr>
          <a:xfrm rot="5400000" flipH="1" flipV="1">
            <a:off x="7765121" y="3245885"/>
            <a:ext cx="364200" cy="3691168"/>
          </a:xfrm>
          <a:prstGeom prst="bentConnector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5E436539-B273-A3FC-3831-BB00A4D4CEE4}"/>
              </a:ext>
            </a:extLst>
          </p:cNvPr>
          <p:cNvCxnSpPr>
            <a:cxnSpLocks/>
            <a:stCxn id="2" idx="2"/>
            <a:endCxn id="29" idx="0"/>
          </p:cNvCxnSpPr>
          <p:nvPr/>
        </p:nvCxnSpPr>
        <p:spPr>
          <a:xfrm rot="5400000">
            <a:off x="8958479" y="4439805"/>
            <a:ext cx="364762" cy="1303890"/>
          </a:xfrm>
          <a:prstGeom prst="bentConnector3">
            <a:avLst>
              <a:gd name="adj1" fmla="val 50000"/>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C565AB58-6EA4-F078-166B-71A714933ABF}"/>
              </a:ext>
            </a:extLst>
          </p:cNvPr>
          <p:cNvCxnSpPr>
            <a:cxnSpLocks/>
            <a:stCxn id="20" idx="2"/>
            <a:endCxn id="21" idx="0"/>
          </p:cNvCxnSpPr>
          <p:nvPr/>
        </p:nvCxnSpPr>
        <p:spPr>
          <a:xfrm rot="16200000" flipH="1">
            <a:off x="5984139" y="1827181"/>
            <a:ext cx="223079" cy="643"/>
          </a:xfrm>
          <a:prstGeom prst="bentConnector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390">
            <a:extLst>
              <a:ext uri="{FF2B5EF4-FFF2-40B4-BE49-F238E27FC236}">
                <a16:creationId xmlns:a16="http://schemas.microsoft.com/office/drawing/2014/main" id="{DAB6C129-7438-AF11-2D7D-B01D6929BCF8}"/>
              </a:ext>
            </a:extLst>
          </p:cNvPr>
          <p:cNvSpPr txBox="1">
            <a:spLocks/>
          </p:cNvSpPr>
          <p:nvPr/>
        </p:nvSpPr>
        <p:spPr>
          <a:xfrm>
            <a:off x="4690068" y="3188539"/>
            <a:ext cx="2878316" cy="1154817"/>
          </a:xfrm>
          <a:prstGeom prst="rect">
            <a:avLst/>
          </a:prstGeom>
          <a:solidFill>
            <a:schemeClr val="bg1"/>
          </a:solidFill>
          <a:ln w="19050">
            <a:solidFill>
              <a:schemeClr val="accent4">
                <a:lumMod val="75000"/>
              </a:schemeClr>
            </a:solidFill>
          </a:ln>
        </p:spPr>
        <p:txBody>
          <a:bodyPr vert="horz" lIns="0" tIns="45720" rIns="0" bIns="0" rtlCol="0" anchor="ctr">
            <a:noAutofit/>
          </a:bodyPr>
          <a:lstStyle>
            <a:defPPr>
              <a:defRPr lang="en-US"/>
            </a:defPPr>
            <a:lvl1pPr marR="0" lvl="0" indent="0" algn="ctr" fontAlgn="auto">
              <a:lnSpc>
                <a:spcPct val="100000"/>
              </a:lnSpc>
              <a:spcBef>
                <a:spcPts val="0"/>
              </a:spcBef>
              <a:spcAft>
                <a:spcPts val="0"/>
              </a:spcAft>
              <a:buClr>
                <a:srgbClr val="98CA37"/>
              </a:buClr>
              <a:buSzPct val="100000"/>
              <a:buFont typeface="Tw Cen MT" panose="020B0602020104020603" pitchFamily="34" charset="0"/>
              <a:buNone/>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128016" indent="0" algn="ctr">
              <a:lnSpc>
                <a:spcPct val="90000"/>
              </a:lnSpc>
              <a:spcBef>
                <a:spcPts val="200"/>
              </a:spcBef>
              <a:spcAft>
                <a:spcPts val="400"/>
              </a:spcAft>
              <a:buClr>
                <a:schemeClr val="accent1"/>
              </a:buClr>
              <a:buFont typeface="Wingdings 3" pitchFamily="18" charset="2"/>
              <a:buNone/>
              <a:defRPr sz="1300"/>
            </a:lvl2pPr>
            <a:lvl3pPr marL="310896" indent="0" algn="ctr">
              <a:lnSpc>
                <a:spcPct val="90000"/>
              </a:lnSpc>
              <a:spcBef>
                <a:spcPts val="200"/>
              </a:spcBef>
              <a:spcAft>
                <a:spcPts val="400"/>
              </a:spcAft>
              <a:buClr>
                <a:schemeClr val="accent1"/>
              </a:buClr>
              <a:buFont typeface="Wingdings 3" pitchFamily="18" charset="2"/>
              <a:buNone/>
              <a:defRPr sz="1300"/>
            </a:lvl3pPr>
            <a:lvl4pPr marL="457200" indent="0" algn="ctr">
              <a:lnSpc>
                <a:spcPct val="90000"/>
              </a:lnSpc>
              <a:spcBef>
                <a:spcPts val="200"/>
              </a:spcBef>
              <a:spcAft>
                <a:spcPts val="400"/>
              </a:spcAft>
              <a:buClr>
                <a:schemeClr val="accent1"/>
              </a:buClr>
              <a:buFont typeface="Wingdings 3" pitchFamily="18" charset="2"/>
              <a:buNone/>
              <a:defRPr sz="1300"/>
            </a:lvl4pPr>
            <a:lvl5pPr marL="640080" indent="0" algn="ctr">
              <a:lnSpc>
                <a:spcPct val="90000"/>
              </a:lnSpc>
              <a:spcBef>
                <a:spcPts val="200"/>
              </a:spcBef>
              <a:spcAft>
                <a:spcPts val="400"/>
              </a:spcAft>
              <a:buClr>
                <a:schemeClr val="accent1"/>
              </a:buClr>
              <a:buFont typeface="Wingdings 3" pitchFamily="18" charset="2"/>
              <a:buNone/>
              <a:defRPr sz="1300"/>
            </a:lvl5pPr>
            <a:lvl6pPr marL="914400" indent="-137160">
              <a:lnSpc>
                <a:spcPct val="90000"/>
              </a:lnSpc>
              <a:spcBef>
                <a:spcPts val="200"/>
              </a:spcBef>
              <a:spcAft>
                <a:spcPts val="400"/>
              </a:spcAft>
              <a:buClr>
                <a:schemeClr val="accent1"/>
              </a:buClr>
              <a:buFont typeface="Wingdings 3" pitchFamily="18" charset="2"/>
              <a:buChar char=""/>
              <a:defRPr sz="1400"/>
            </a:lvl6pPr>
            <a:lvl7pPr marL="1060704" indent="-137160">
              <a:lnSpc>
                <a:spcPct val="90000"/>
              </a:lnSpc>
              <a:spcBef>
                <a:spcPts val="200"/>
              </a:spcBef>
              <a:spcAft>
                <a:spcPts val="400"/>
              </a:spcAft>
              <a:buClr>
                <a:schemeClr val="accent1"/>
              </a:buClr>
              <a:buFont typeface="Wingdings 3" pitchFamily="18" charset="2"/>
              <a:buChar char=""/>
              <a:defRPr sz="1400"/>
            </a:lvl7pPr>
            <a:lvl8pPr marL="1216152" indent="-137160">
              <a:lnSpc>
                <a:spcPct val="90000"/>
              </a:lnSpc>
              <a:spcBef>
                <a:spcPts val="200"/>
              </a:spcBef>
              <a:spcAft>
                <a:spcPts val="400"/>
              </a:spcAft>
              <a:buClr>
                <a:schemeClr val="accent1"/>
              </a:buClr>
              <a:buFont typeface="Wingdings 3" pitchFamily="18" charset="2"/>
              <a:buChar char=""/>
              <a:defRPr sz="1400"/>
            </a:lvl8pPr>
            <a:lvl9pPr marL="1362456" indent="-137160">
              <a:lnSpc>
                <a:spcPct val="90000"/>
              </a:lnSpc>
              <a:spcBef>
                <a:spcPts val="200"/>
              </a:spcBef>
              <a:spcAft>
                <a:spcPts val="400"/>
              </a:spcAft>
              <a:buClr>
                <a:schemeClr val="accent1"/>
              </a:buClr>
              <a:buFont typeface="Wingdings 3" pitchFamily="18" charset="2"/>
              <a:buChar char=""/>
              <a:defRPr sz="1400"/>
            </a:lvl9pPr>
          </a:lstStyle>
          <a:p>
            <a:r>
              <a:rPr lang="en-US" err="1"/>
              <a:t>Kiti</a:t>
            </a:r>
            <a:r>
              <a:rPr lang="en-US"/>
              <a:t> Hall</a:t>
            </a:r>
          </a:p>
          <a:p>
            <a:r>
              <a:rPr lang="en-US" b="1"/>
              <a:t>Research Grant Manager</a:t>
            </a:r>
          </a:p>
        </p:txBody>
      </p:sp>
      <p:sp>
        <p:nvSpPr>
          <p:cNvPr id="26" name="Text Placeholder 390">
            <a:extLst>
              <a:ext uri="{FF2B5EF4-FFF2-40B4-BE49-F238E27FC236}">
                <a16:creationId xmlns:a16="http://schemas.microsoft.com/office/drawing/2014/main" id="{403148DD-08C5-D00F-86B7-1C3D1C577E0B}"/>
              </a:ext>
            </a:extLst>
          </p:cNvPr>
          <p:cNvSpPr txBox="1">
            <a:spLocks/>
          </p:cNvSpPr>
          <p:nvPr/>
        </p:nvSpPr>
        <p:spPr>
          <a:xfrm>
            <a:off x="8375840" y="3188498"/>
            <a:ext cx="2825030" cy="1154817"/>
          </a:xfrm>
          <a:prstGeom prst="rect">
            <a:avLst/>
          </a:prstGeom>
          <a:solidFill>
            <a:schemeClr val="bg1"/>
          </a:solidFill>
          <a:ln w="19050">
            <a:solidFill>
              <a:schemeClr val="accent4">
                <a:lumMod val="75000"/>
              </a:schemeClr>
            </a:solidFill>
          </a:ln>
        </p:spPr>
        <p:txBody>
          <a:bodyPr vert="horz" lIns="0" tIns="45720" rIns="0" bIns="0" rtlCol="0" anchor="ctr">
            <a:noAutofit/>
          </a:bodyPr>
          <a:lstStyle>
            <a:defPPr>
              <a:defRPr lang="en-US"/>
            </a:defPPr>
            <a:lvl1pPr marR="0" lvl="0" indent="0" algn="ctr" fontAlgn="auto">
              <a:lnSpc>
                <a:spcPct val="100000"/>
              </a:lnSpc>
              <a:spcBef>
                <a:spcPts val="0"/>
              </a:spcBef>
              <a:spcAft>
                <a:spcPts val="0"/>
              </a:spcAft>
              <a:buClr>
                <a:srgbClr val="98CA37"/>
              </a:buClr>
              <a:buSzPct val="100000"/>
              <a:buFont typeface="Tw Cen MT" panose="020B0602020104020603" pitchFamily="34" charset="0"/>
              <a:buNone/>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128016" indent="0" algn="ctr">
              <a:lnSpc>
                <a:spcPct val="90000"/>
              </a:lnSpc>
              <a:spcBef>
                <a:spcPts val="200"/>
              </a:spcBef>
              <a:spcAft>
                <a:spcPts val="400"/>
              </a:spcAft>
              <a:buClr>
                <a:schemeClr val="accent1"/>
              </a:buClr>
              <a:buFont typeface="Wingdings 3" pitchFamily="18" charset="2"/>
              <a:buNone/>
              <a:defRPr sz="1300"/>
            </a:lvl2pPr>
            <a:lvl3pPr marL="310896" indent="0" algn="ctr">
              <a:lnSpc>
                <a:spcPct val="90000"/>
              </a:lnSpc>
              <a:spcBef>
                <a:spcPts val="200"/>
              </a:spcBef>
              <a:spcAft>
                <a:spcPts val="400"/>
              </a:spcAft>
              <a:buClr>
                <a:schemeClr val="accent1"/>
              </a:buClr>
              <a:buFont typeface="Wingdings 3" pitchFamily="18" charset="2"/>
              <a:buNone/>
              <a:defRPr sz="1300"/>
            </a:lvl3pPr>
            <a:lvl4pPr marL="457200" indent="0" algn="ctr">
              <a:lnSpc>
                <a:spcPct val="90000"/>
              </a:lnSpc>
              <a:spcBef>
                <a:spcPts val="200"/>
              </a:spcBef>
              <a:spcAft>
                <a:spcPts val="400"/>
              </a:spcAft>
              <a:buClr>
                <a:schemeClr val="accent1"/>
              </a:buClr>
              <a:buFont typeface="Wingdings 3" pitchFamily="18" charset="2"/>
              <a:buNone/>
              <a:defRPr sz="1300"/>
            </a:lvl4pPr>
            <a:lvl5pPr marL="640080" indent="0" algn="ctr">
              <a:lnSpc>
                <a:spcPct val="90000"/>
              </a:lnSpc>
              <a:spcBef>
                <a:spcPts val="200"/>
              </a:spcBef>
              <a:spcAft>
                <a:spcPts val="400"/>
              </a:spcAft>
              <a:buClr>
                <a:schemeClr val="accent1"/>
              </a:buClr>
              <a:buFont typeface="Wingdings 3" pitchFamily="18" charset="2"/>
              <a:buNone/>
              <a:defRPr sz="1300"/>
            </a:lvl5pPr>
            <a:lvl6pPr marL="914400" indent="-137160">
              <a:lnSpc>
                <a:spcPct val="90000"/>
              </a:lnSpc>
              <a:spcBef>
                <a:spcPts val="200"/>
              </a:spcBef>
              <a:spcAft>
                <a:spcPts val="400"/>
              </a:spcAft>
              <a:buClr>
                <a:schemeClr val="accent1"/>
              </a:buClr>
              <a:buFont typeface="Wingdings 3" pitchFamily="18" charset="2"/>
              <a:buChar char=""/>
              <a:defRPr sz="1400"/>
            </a:lvl6pPr>
            <a:lvl7pPr marL="1060704" indent="-137160">
              <a:lnSpc>
                <a:spcPct val="90000"/>
              </a:lnSpc>
              <a:spcBef>
                <a:spcPts val="200"/>
              </a:spcBef>
              <a:spcAft>
                <a:spcPts val="400"/>
              </a:spcAft>
              <a:buClr>
                <a:schemeClr val="accent1"/>
              </a:buClr>
              <a:buFont typeface="Wingdings 3" pitchFamily="18" charset="2"/>
              <a:buChar char=""/>
              <a:defRPr sz="1400"/>
            </a:lvl7pPr>
            <a:lvl8pPr marL="1216152" indent="-137160">
              <a:lnSpc>
                <a:spcPct val="90000"/>
              </a:lnSpc>
              <a:spcBef>
                <a:spcPts val="200"/>
              </a:spcBef>
              <a:spcAft>
                <a:spcPts val="400"/>
              </a:spcAft>
              <a:buClr>
                <a:schemeClr val="accent1"/>
              </a:buClr>
              <a:buFont typeface="Wingdings 3" pitchFamily="18" charset="2"/>
              <a:buChar char=""/>
              <a:defRPr sz="1400"/>
            </a:lvl8pPr>
            <a:lvl9pPr marL="1362456" indent="-137160">
              <a:lnSpc>
                <a:spcPct val="90000"/>
              </a:lnSpc>
              <a:spcBef>
                <a:spcPts val="200"/>
              </a:spcBef>
              <a:spcAft>
                <a:spcPts val="400"/>
              </a:spcAft>
              <a:buClr>
                <a:schemeClr val="accent1"/>
              </a:buClr>
              <a:buFont typeface="Wingdings 3" pitchFamily="18" charset="2"/>
              <a:buChar char=""/>
              <a:defRPr sz="1400"/>
            </a:lvl9pPr>
          </a:lstStyle>
          <a:p>
            <a:r>
              <a:rPr lang="en-US">
                <a:latin typeface="Arial"/>
                <a:cs typeface="Arial"/>
              </a:rPr>
              <a:t>Adam Bernal</a:t>
            </a:r>
          </a:p>
          <a:p>
            <a:r>
              <a:rPr lang="en-US" b="1">
                <a:latin typeface="Arial"/>
                <a:cs typeface="Arial"/>
              </a:rPr>
              <a:t>Events &amp; Admin Specialist</a:t>
            </a:r>
            <a:endParaRPr lang="en-US">
              <a:latin typeface="Arial"/>
              <a:cs typeface="Arial"/>
            </a:endParaRPr>
          </a:p>
        </p:txBody>
      </p:sp>
    </p:spTree>
    <p:extLst>
      <p:ext uri="{BB962C8B-B14F-4D97-AF65-F5344CB8AC3E}">
        <p14:creationId xmlns:p14="http://schemas.microsoft.com/office/powerpoint/2010/main" val="35742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D55ABF6C-4896-F9B0-A5F4-5081A1568F8E}"/>
              </a:ext>
            </a:extLst>
          </p:cNvPr>
          <p:cNvPicPr/>
          <p:nvPr/>
        </p:nvPicPr>
        <p:blipFill>
          <a:blip r:embed="rId3" cstate="print"/>
          <a:stretch>
            <a:fillRect/>
          </a:stretch>
        </p:blipFill>
        <p:spPr>
          <a:xfrm>
            <a:off x="167702" y="134854"/>
            <a:ext cx="1711379" cy="1690771"/>
          </a:xfrm>
          <a:prstGeom prst="rect">
            <a:avLst/>
          </a:prstGeom>
        </p:spPr>
      </p:pic>
      <p:sp>
        <p:nvSpPr>
          <p:cNvPr id="12" name="Title 1">
            <a:extLst>
              <a:ext uri="{FF2B5EF4-FFF2-40B4-BE49-F238E27FC236}">
                <a16:creationId xmlns:a16="http://schemas.microsoft.com/office/drawing/2014/main" id="{96363026-0A8E-6231-2C46-311B8A53A163}"/>
              </a:ext>
            </a:extLst>
          </p:cNvPr>
          <p:cNvSpPr txBox="1">
            <a:spLocks/>
          </p:cNvSpPr>
          <p:nvPr/>
        </p:nvSpPr>
        <p:spPr>
          <a:xfrm>
            <a:off x="167702" y="1997899"/>
            <a:ext cx="5451919" cy="13094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2800" b="1" i="0" u="none" strike="noStrike" cap="none" spc="0" normalizeH="0" noProof="0">
                <a:ln>
                  <a:noFill/>
                </a:ln>
                <a:solidFill>
                  <a:srgbClr val="FFC000">
                    <a:lumMod val="75000"/>
                  </a:srgbClr>
                </a:solidFill>
                <a:effectLst/>
                <a:uLnTx/>
                <a:uFillTx/>
                <a:latin typeface="Calibri Light" panose="020F0302020204030204"/>
                <a:ea typeface="+mj-ea"/>
                <a:cs typeface="+mj-cs"/>
              </a:rPr>
              <a:t>Cybersecurity Research Projects: 2019-2024</a:t>
            </a:r>
            <a:br>
              <a:rPr kumimoji="0" lang="en-US" sz="2800" b="1" i="0" u="none" strike="noStrike" cap="none" spc="0" normalizeH="0" noProof="0">
                <a:ln>
                  <a:noFill/>
                </a:ln>
                <a:solidFill>
                  <a:srgbClr val="FFC000">
                    <a:lumMod val="75000"/>
                  </a:srgbClr>
                </a:solidFill>
                <a:effectLst/>
                <a:uLnTx/>
                <a:uFillTx/>
                <a:latin typeface="Calibri Light" panose="020F0302020204030204"/>
                <a:ea typeface="+mj-ea"/>
                <a:cs typeface="+mj-cs"/>
              </a:rPr>
            </a:br>
            <a:r>
              <a:rPr kumimoji="0" lang="en-US" sz="2800" b="1" i="0" u="none" strike="noStrike" cap="none" spc="0" normalizeH="0" noProof="0">
                <a:ln>
                  <a:noFill/>
                </a:ln>
                <a:solidFill>
                  <a:prstClr val="white"/>
                </a:solidFill>
                <a:effectLst/>
                <a:uLnTx/>
                <a:uFillTx/>
                <a:latin typeface="Calibri Light" panose="020F0302020204030204"/>
                <a:ea typeface="+mj-ea"/>
                <a:cs typeface="+mj-cs"/>
              </a:rPr>
              <a:t>Total amount:  $1,748,022.45</a:t>
            </a:r>
            <a:endParaRPr kumimoji="0" lang="en-US" sz="2800" b="0" i="0" u="none" strike="noStrike" cap="none" spc="0" normalizeH="0" noProof="0">
              <a:ln>
                <a:noFill/>
              </a:ln>
              <a:solidFill>
                <a:prstClr val="white"/>
              </a:solidFill>
              <a:effectLst/>
              <a:uLnTx/>
              <a:uFillTx/>
              <a:latin typeface="Calibri Light" panose="020F0302020204030204"/>
              <a:ea typeface="+mj-ea"/>
              <a:cs typeface="+mj-cs"/>
            </a:endParaRPr>
          </a:p>
        </p:txBody>
      </p:sp>
      <p:sp>
        <p:nvSpPr>
          <p:cNvPr id="2" name="Title 1">
            <a:extLst>
              <a:ext uri="{FF2B5EF4-FFF2-40B4-BE49-F238E27FC236}">
                <a16:creationId xmlns:a16="http://schemas.microsoft.com/office/drawing/2014/main" id="{533194A0-20B7-BB65-7B6C-9B2ACF4BB964}"/>
              </a:ext>
            </a:extLst>
          </p:cNvPr>
          <p:cNvSpPr txBox="1">
            <a:spLocks/>
          </p:cNvSpPr>
          <p:nvPr/>
        </p:nvSpPr>
        <p:spPr>
          <a:xfrm>
            <a:off x="6166122" y="4953694"/>
            <a:ext cx="5906605" cy="1274610"/>
          </a:xfrm>
          <a:prstGeom prst="rect">
            <a:avLst/>
          </a:prstGeom>
        </p:spPr>
        <p:txBody>
          <a:bodyPr vert="horz" lIns="91440" tIns="45720" rIns="91440" bIns="45720" rtlCol="0" anchor="ctr">
            <a:noAutofit/>
          </a:bodyPr>
          <a:lstStyle>
            <a:defPPr>
              <a:defRPr lang="en-US"/>
            </a:defPPr>
            <a:lvl1pPr marR="0" lvl="0" algn="ctr" fontAlgn="auto">
              <a:lnSpc>
                <a:spcPct val="100000"/>
              </a:lnSpc>
              <a:spcBef>
                <a:spcPct val="0"/>
              </a:spcBef>
              <a:spcAft>
                <a:spcPts val="0"/>
              </a:spcAft>
              <a:buClrTx/>
              <a:buSzTx/>
              <a:buNone/>
              <a:tabLst/>
              <a:defRPr kumimoji="0" sz="2800" b="1" i="0" u="none" strike="noStrike" cap="none" spc="0" normalizeH="0">
                <a:ln>
                  <a:noFill/>
                </a:ln>
                <a:solidFill>
                  <a:srgbClr val="FFC000">
                    <a:lumMod val="75000"/>
                  </a:srgbClr>
                </a:solidFill>
                <a:effectLst/>
                <a:uLnTx/>
                <a:uFillTx/>
                <a:latin typeface="Calibri Light" panose="020F0302020204030204"/>
                <a:ea typeface="+mj-ea"/>
                <a:cs typeface="+mj-cs"/>
              </a:defRPr>
            </a:lvl1pPr>
          </a:lstStyle>
          <a:p>
            <a:r>
              <a:rPr lang="en-US"/>
              <a:t>Cybersecurity Faculty Seed Grants: 2019-2024</a:t>
            </a:r>
            <a:br>
              <a:rPr lang="en-US"/>
            </a:br>
            <a:r>
              <a:rPr lang="en-US">
                <a:solidFill>
                  <a:schemeClr val="tx1"/>
                </a:solidFill>
              </a:rPr>
              <a:t>Total amount:  $130,164.00</a:t>
            </a:r>
          </a:p>
        </p:txBody>
      </p:sp>
      <p:pic>
        <p:nvPicPr>
          <p:cNvPr id="3" name="Picture 2">
            <a:extLst>
              <a:ext uri="{FF2B5EF4-FFF2-40B4-BE49-F238E27FC236}">
                <a16:creationId xmlns:a16="http://schemas.microsoft.com/office/drawing/2014/main" id="{7F0C861B-30B4-EAEE-009B-A7A67CBDB7C9}"/>
              </a:ext>
            </a:extLst>
          </p:cNvPr>
          <p:cNvPicPr>
            <a:picLocks noChangeAspect="1"/>
          </p:cNvPicPr>
          <p:nvPr/>
        </p:nvPicPr>
        <p:blipFill>
          <a:blip r:embed="rId4"/>
          <a:stretch>
            <a:fillRect/>
          </a:stretch>
        </p:blipFill>
        <p:spPr>
          <a:xfrm>
            <a:off x="6034676" y="1251"/>
            <a:ext cx="6145379" cy="3474959"/>
          </a:xfrm>
          <a:prstGeom prst="rect">
            <a:avLst/>
          </a:prstGeom>
          <a:ln>
            <a:solidFill>
              <a:schemeClr val="tx1"/>
            </a:solidFill>
          </a:ln>
        </p:spPr>
      </p:pic>
      <p:pic>
        <p:nvPicPr>
          <p:cNvPr id="5" name="Picture 4">
            <a:extLst>
              <a:ext uri="{FF2B5EF4-FFF2-40B4-BE49-F238E27FC236}">
                <a16:creationId xmlns:a16="http://schemas.microsoft.com/office/drawing/2014/main" id="{819245EC-7D95-1C6E-4D70-789F4E914D26}"/>
              </a:ext>
            </a:extLst>
          </p:cNvPr>
          <p:cNvPicPr>
            <a:picLocks noChangeAspect="1"/>
          </p:cNvPicPr>
          <p:nvPr/>
        </p:nvPicPr>
        <p:blipFill>
          <a:blip r:embed="rId5"/>
          <a:stretch>
            <a:fillRect/>
          </a:stretch>
        </p:blipFill>
        <p:spPr>
          <a:xfrm>
            <a:off x="2215" y="3480296"/>
            <a:ext cx="6029719" cy="3374525"/>
          </a:xfrm>
          <a:prstGeom prst="rect">
            <a:avLst/>
          </a:prstGeom>
          <a:ln>
            <a:solidFill>
              <a:schemeClr val="tx1"/>
            </a:solidFill>
          </a:ln>
        </p:spPr>
      </p:pic>
    </p:spTree>
    <p:extLst>
      <p:ext uri="{BB962C8B-B14F-4D97-AF65-F5344CB8AC3E}">
        <p14:creationId xmlns:p14="http://schemas.microsoft.com/office/powerpoint/2010/main" val="4075496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98C67725F45458626E8D341F66A82" ma:contentTypeVersion="17" ma:contentTypeDescription="Create a new document." ma:contentTypeScope="" ma:versionID="592c84566fe020f13f9fce558b629a2a">
  <xsd:schema xmlns:xsd="http://www.w3.org/2001/XMLSchema" xmlns:xs="http://www.w3.org/2001/XMLSchema" xmlns:p="http://schemas.microsoft.com/office/2006/metadata/properties" xmlns:ns2="bb545e35-b962-4eb7-b140-fe632bd2d300" xmlns:ns3="5995949f-8785-44a5-bc92-8219c7107fc7" targetNamespace="http://schemas.microsoft.com/office/2006/metadata/properties" ma:root="true" ma:fieldsID="dc6735f246983aeefab284ca45eeaf9f" ns2:_="" ns3:_="">
    <xsd:import namespace="bb545e35-b962-4eb7-b140-fe632bd2d300"/>
    <xsd:import namespace="5995949f-8785-44a5-bc92-8219c7107f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45e35-b962-4eb7-b140-fe632bd2d3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373dcc-d629-4f14-9a28-796bffe92655" ma:termSetId="09814cd3-568e-fe90-9814-8d621ff8fb84" ma:anchorId="fba54fb3-c3e1-fe81-a776-ca4b69148c4d" ma:open="true" ma:isKeyword="false">
      <xsd:complexType>
        <xsd:sequence>
          <xsd:element ref="pc:Terms" minOccurs="0" maxOccurs="1"/>
        </xsd:sequence>
      </xsd:complex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95949f-8785-44a5-bc92-8219c7107f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a3c77f-5b79-410a-813e-a60e604e70c5}" ma:internalName="TaxCatchAll" ma:showField="CatchAllData" ma:web="5995949f-8785-44a5-bc92-8219c7107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545e35-b962-4eb7-b140-fe632bd2d300">
      <Terms xmlns="http://schemas.microsoft.com/office/infopath/2007/PartnerControls"/>
    </lcf76f155ced4ddcb4097134ff3c332f>
    <TaxCatchAll xmlns="5995949f-8785-44a5-bc92-8219c7107fc7" xsi:nil="true"/>
    <SharedWithUsers xmlns="5995949f-8785-44a5-bc92-8219c7107fc7">
      <UserInfo>
        <DisplayName>Ari Oakes</DisplayName>
        <AccountId>26</AccountId>
        <AccountType/>
      </UserInfo>
      <UserInfo>
        <DisplayName>Adam Bernal</DisplayName>
        <AccountId>590</AccountId>
        <AccountType/>
      </UserInfo>
      <UserInfo>
        <DisplayName>Gretchen Bliss</DisplayName>
        <AccountId>12</AccountId>
        <AccountType/>
      </UserInfo>
      <UserInfo>
        <DisplayName>Mary Ann Tillman</DisplayName>
        <AccountId>15</AccountId>
        <AccountType/>
      </UserInfo>
      <UserInfo>
        <DisplayName>Elizabeth Wyatt</DisplayName>
        <AccountId>495</AccountId>
        <AccountType/>
      </UserInfo>
      <UserInfo>
        <DisplayName>Martin Wood</DisplayName>
        <AccountId>341</AccountId>
        <AccountType/>
      </UserInfo>
      <UserInfo>
        <DisplayName>Jennifer Sobanet</DisplayName>
        <AccountId>783</AccountId>
        <AccountType/>
      </UserInfo>
      <UserInfo>
        <DisplayName>Jenny Russell</DisplayName>
        <AccountId>901</AccountId>
        <AccountType/>
      </UserInfo>
      <UserInfo>
        <DisplayName>Kiti Hall</DisplayName>
        <AccountId>14</AccountId>
        <AccountType/>
      </UserInfo>
      <UserInfo>
        <DisplayName>Monica Yoo</DisplayName>
        <AccountId>910</AccountId>
        <AccountType/>
      </UserInfo>
      <UserInfo>
        <DisplayName>Lynn Gates</DisplayName>
        <AccountId>911</AccountId>
        <AccountType/>
      </UserInfo>
      <UserInfo>
        <DisplayName>Joel Tonyan</DisplayName>
        <AccountId>912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A92D65-6F17-4922-8A55-0084184C6967}"/>
</file>

<file path=customXml/itemProps2.xml><?xml version="1.0" encoding="utf-8"?>
<ds:datastoreItem xmlns:ds="http://schemas.openxmlformats.org/officeDocument/2006/customXml" ds:itemID="{B94B0C0E-8EC7-41E9-9466-2DB6B84F710A}">
  <ds:schemaRefs>
    <ds:schemaRef ds:uri="52da5e2a-6710-4bad-97af-057da2113e18"/>
    <ds:schemaRef ds:uri="5e170d50-5603-4c2d-973b-4a545ba548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7812BC5-6E64-4E1C-A551-88DE3FFF68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uccs-powerpoint-template-2014-cobranded</Template>
  <Application>Microsoft Office PowerPoint</Application>
  <PresentationFormat>Widescreen</PresentationFormat>
  <Slides>11</Slides>
  <Notes>9</Notes>
  <HiddenSlides>0</HiddenSlide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Office Theme</vt:lpstr>
      <vt:lpstr>Custom Design</vt:lpstr>
      <vt:lpstr>uccs-powerpoint-template-2014-cobranded</vt:lpstr>
      <vt:lpstr>Office Theme</vt:lpstr>
      <vt:lpstr>Custom Design</vt:lpstr>
      <vt:lpstr>uccs-powerpoint-template-2014-cobranded</vt:lpstr>
      <vt:lpstr>PowerPoint Presentation</vt:lpstr>
      <vt:lpstr>History of Colorado Senate Bill 18-086 </vt:lpstr>
      <vt:lpstr>POWER: Cross-campus and inter-disciplinary approach</vt:lpstr>
      <vt:lpstr>PowerPoint Presentation</vt:lpstr>
      <vt:lpstr>UCCS Partners Who Have Interacted with Students in the Last 12 Months</vt:lpstr>
      <vt:lpstr>UCCS SB 18-086 Impact</vt:lpstr>
      <vt:lpstr>The CSI Legislation -  More Than CPO 2022-2023</vt:lpstr>
      <vt:lpstr>PowerPoint Presentation</vt:lpstr>
      <vt:lpstr>PowerPoint Presentation</vt:lpstr>
      <vt:lpstr>Cybersecurity Degrees/Pathways at UCCS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Schaming</dc:creator>
  <cp:revision>118</cp:revision>
  <dcterms:created xsi:type="dcterms:W3CDTF">2021-01-22T16:40:50Z</dcterms:created>
  <dcterms:modified xsi:type="dcterms:W3CDTF">2024-03-07T22:48:03Z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0x010100F7598C67725F45458626E8D341F66A82</vt:lpwstr>
  </property>
  <property fmtid="{D5CDD505-2E9C-101B-9397-08002B2CF9AE}" pid="3" name="MediaServiceImageTags">
    <vt:lpwstr/>
  </property>
</Properties>
</file>