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60" r:id="rId5"/>
    <p:sldId id="309" r:id="rId6"/>
    <p:sldId id="402" r:id="rId7"/>
    <p:sldId id="405" r:id="rId8"/>
    <p:sldId id="406" r:id="rId9"/>
    <p:sldId id="403" r:id="rId10"/>
    <p:sldId id="281" r:id="rId11"/>
  </p:sldIdLst>
  <p:sldSz cx="18288000" cy="10287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League Gothic" panose="00000500000000000000" charset="0"/>
      <p:regular r:id="rId14"/>
    </p:embeddedFont>
    <p:embeddedFont>
      <p:font typeface="Montserrat Extra-Light" panose="020B0604020202020204" charset="0"/>
      <p:regular r:id="rId15"/>
    </p:embeddedFont>
    <p:embeddedFont>
      <p:font typeface="Montserrat Light" panose="00000400000000000000" pitchFamily="2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29F37A-1420-3FF1-178C-F819B3597C00}" name="Andrew Archuleta" initials="AA" userId="S::aarchul4@uccs.edu::d9ca8114-8172-447f-9222-e30c6c4a6601" providerId="AD"/>
  <p188:author id="{041A0DAE-B582-5E2C-B075-F64D67629DC4}" name="Willow Meyers" initials="WM" userId="S::wmeyers@uccs.edu::8967dc29-1916-4c17-a7f3-52b4b4cb562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e Walker" initials="RW" lastIdx="3" clrIdx="0">
    <p:extLst>
      <p:ext uri="{19B8F6BF-5375-455C-9EA6-DF929625EA0E}">
        <p15:presenceInfo xmlns:p15="http://schemas.microsoft.com/office/powerpoint/2012/main" userId="S::rwalker@uccs.edu::8296b802-28f7-42dc-82e8-172fd61c6164" providerId="AD"/>
      </p:ext>
    </p:extLst>
  </p:cmAuthor>
  <p:cmAuthor id="2" name="Robynne Dahl" initials="RD" lastIdx="2" clrIdx="1">
    <p:extLst>
      <p:ext uri="{19B8F6BF-5375-455C-9EA6-DF929625EA0E}">
        <p15:presenceInfo xmlns:p15="http://schemas.microsoft.com/office/powerpoint/2012/main" userId="S::rkipling@uccs.edu::11d06325-79d9-4a45-9327-e2210e2abf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C2A0"/>
    <a:srgbClr val="DF847D"/>
    <a:srgbClr val="F6BA6A"/>
    <a:srgbClr val="BED395"/>
    <a:srgbClr val="B1CA80"/>
    <a:srgbClr val="BD392F"/>
    <a:srgbClr val="F29B26"/>
    <a:srgbClr val="9BBB5C"/>
    <a:srgbClr val="25C9A6"/>
    <a:srgbClr val="23B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5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Archuleta" userId="d9ca8114-8172-447f-9222-e30c6c4a6601" providerId="ADAL" clId="{FEFC20E2-7ED8-44CF-9AA0-EC1A8D6870CF}"/>
    <pc:docChg chg="delSld">
      <pc:chgData name="Andrew Archuleta" userId="d9ca8114-8172-447f-9222-e30c6c4a6601" providerId="ADAL" clId="{FEFC20E2-7ED8-44CF-9AA0-EC1A8D6870CF}" dt="2024-04-12T19:41:06.028" v="0" actId="2696"/>
      <pc:docMkLst>
        <pc:docMk/>
      </pc:docMkLst>
      <pc:sldChg chg="del">
        <pc:chgData name="Andrew Archuleta" userId="d9ca8114-8172-447f-9222-e30c6c4a6601" providerId="ADAL" clId="{FEFC20E2-7ED8-44CF-9AA0-EC1A8D6870CF}" dt="2024-04-12T19:41:06.028" v="0" actId="2696"/>
        <pc:sldMkLst>
          <pc:docMk/>
          <pc:sldMk cId="4270880093" sldId="40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729754-AF6F-4942-94E6-70C488BFCF11}" type="doc">
      <dgm:prSet loTypeId="urn:microsoft.com/office/officeart/2005/8/layout/list1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271E8C8-C849-44E2-A1C7-8696AFD729E1}">
      <dgm:prSet/>
      <dgm:spPr/>
      <dgm:t>
        <a:bodyPr/>
        <a:lstStyle/>
        <a:p>
          <a:pPr rtl="0"/>
          <a:r>
            <a:rPr lang="en-US">
              <a:latin typeface="Calibri"/>
            </a:rPr>
            <a:t> Application</a:t>
          </a:r>
          <a:r>
            <a:rPr lang="en-US"/>
            <a:t> </a:t>
          </a:r>
          <a:r>
            <a:rPr lang="en-US">
              <a:latin typeface="Calibri"/>
            </a:rPr>
            <a:t>deadlines</a:t>
          </a:r>
          <a:endParaRPr lang="en-US"/>
        </a:p>
      </dgm:t>
    </dgm:pt>
    <dgm:pt modelId="{2896C354-9585-48FA-A794-F07AA7A947B2}" type="parTrans" cxnId="{878C2A3F-76B9-4F20-93E5-ABE15731DE85}">
      <dgm:prSet/>
      <dgm:spPr/>
      <dgm:t>
        <a:bodyPr/>
        <a:lstStyle/>
        <a:p>
          <a:endParaRPr lang="en-US"/>
        </a:p>
      </dgm:t>
    </dgm:pt>
    <dgm:pt modelId="{E46485E7-6855-4149-98C7-B456492A52A7}" type="sibTrans" cxnId="{878C2A3F-76B9-4F20-93E5-ABE15731DE85}">
      <dgm:prSet/>
      <dgm:spPr/>
      <dgm:t>
        <a:bodyPr/>
        <a:lstStyle/>
        <a:p>
          <a:endParaRPr lang="en-US"/>
        </a:p>
      </dgm:t>
    </dgm:pt>
    <dgm:pt modelId="{5F8217FD-1DE8-4F1B-BEA1-F734C8D8C45D}">
      <dgm:prSet/>
      <dgm:spPr>
        <a:noFill/>
      </dgm:spPr>
      <dgm:t>
        <a:bodyPr/>
        <a:lstStyle/>
        <a:p>
          <a:r>
            <a:rPr lang="en-US"/>
            <a:t>April 19, 2024</a:t>
          </a:r>
        </a:p>
      </dgm:t>
    </dgm:pt>
    <dgm:pt modelId="{6F375557-206E-4903-8DF5-7648F07F2459}" type="parTrans" cxnId="{EC710F0F-C500-4F13-8B9D-371A8B93C874}">
      <dgm:prSet/>
      <dgm:spPr/>
      <dgm:t>
        <a:bodyPr/>
        <a:lstStyle/>
        <a:p>
          <a:endParaRPr lang="en-US"/>
        </a:p>
      </dgm:t>
    </dgm:pt>
    <dgm:pt modelId="{90CCF858-0EE1-41BD-B1D9-F36D610F11BD}" type="sibTrans" cxnId="{EC710F0F-C500-4F13-8B9D-371A8B93C874}">
      <dgm:prSet/>
      <dgm:spPr/>
      <dgm:t>
        <a:bodyPr/>
        <a:lstStyle/>
        <a:p>
          <a:endParaRPr lang="en-US"/>
        </a:p>
      </dgm:t>
    </dgm:pt>
    <dgm:pt modelId="{9FC6C4DE-1821-4B90-B5F4-77893E9BA42A}">
      <dgm:prSet phldr="0"/>
      <dgm:spPr/>
      <dgm:t>
        <a:bodyPr/>
        <a:lstStyle/>
        <a:p>
          <a:pPr rtl="0"/>
          <a:r>
            <a:rPr lang="en-US">
              <a:latin typeface="Calibri"/>
            </a:rPr>
            <a:t>May 20, 2024</a:t>
          </a:r>
        </a:p>
      </dgm:t>
    </dgm:pt>
    <dgm:pt modelId="{AD787B70-C2AA-40A9-8AE4-F4144D925DD3}" type="parTrans" cxnId="{5C659E80-7DC0-4ECD-A650-E70C552E556B}">
      <dgm:prSet/>
      <dgm:spPr/>
    </dgm:pt>
    <dgm:pt modelId="{C7C3E24A-6129-4B0B-968A-2142D598E91A}" type="sibTrans" cxnId="{5C659E80-7DC0-4ECD-A650-E70C552E556B}">
      <dgm:prSet/>
      <dgm:spPr/>
    </dgm:pt>
    <dgm:pt modelId="{BE2CF64B-BD00-4F83-A7D0-17614237612C}" type="pres">
      <dgm:prSet presAssocID="{20729754-AF6F-4942-94E6-70C488BFCF11}" presName="linear" presStyleCnt="0">
        <dgm:presLayoutVars>
          <dgm:dir/>
          <dgm:animLvl val="lvl"/>
          <dgm:resizeHandles val="exact"/>
        </dgm:presLayoutVars>
      </dgm:prSet>
      <dgm:spPr/>
    </dgm:pt>
    <dgm:pt modelId="{98103767-AE42-44EA-8E87-A592817919A8}" type="pres">
      <dgm:prSet presAssocID="{D271E8C8-C849-44E2-A1C7-8696AFD729E1}" presName="parentLin" presStyleCnt="0"/>
      <dgm:spPr/>
    </dgm:pt>
    <dgm:pt modelId="{60417E57-A27B-4AB5-B0C7-6F11477C0701}" type="pres">
      <dgm:prSet presAssocID="{D271E8C8-C849-44E2-A1C7-8696AFD729E1}" presName="parentLeftMargin" presStyleLbl="node1" presStyleIdx="0" presStyleCnt="1"/>
      <dgm:spPr/>
    </dgm:pt>
    <dgm:pt modelId="{9882D180-821C-45E6-98D3-7F504C887F00}" type="pres">
      <dgm:prSet presAssocID="{D271E8C8-C849-44E2-A1C7-8696AFD729E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66A8435-67B9-4BA6-AB99-41DD8B8A56FD}" type="pres">
      <dgm:prSet presAssocID="{D271E8C8-C849-44E2-A1C7-8696AFD729E1}" presName="negativeSpace" presStyleCnt="0"/>
      <dgm:spPr/>
    </dgm:pt>
    <dgm:pt modelId="{8017BA30-1F7B-4AC0-9258-0065744D797E}" type="pres">
      <dgm:prSet presAssocID="{D271E8C8-C849-44E2-A1C7-8696AFD729E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C710F0F-C500-4F13-8B9D-371A8B93C874}" srcId="{D271E8C8-C849-44E2-A1C7-8696AFD729E1}" destId="{5F8217FD-1DE8-4F1B-BEA1-F734C8D8C45D}" srcOrd="0" destOrd="0" parTransId="{6F375557-206E-4903-8DF5-7648F07F2459}" sibTransId="{90CCF858-0EE1-41BD-B1D9-F36D610F11BD}"/>
    <dgm:cxn modelId="{E1F45B22-D4E2-400F-989F-76A82AD2AD77}" type="presOf" srcId="{D271E8C8-C849-44E2-A1C7-8696AFD729E1}" destId="{9882D180-821C-45E6-98D3-7F504C887F00}" srcOrd="1" destOrd="0" presId="urn:microsoft.com/office/officeart/2005/8/layout/list1"/>
    <dgm:cxn modelId="{878C2A3F-76B9-4F20-93E5-ABE15731DE85}" srcId="{20729754-AF6F-4942-94E6-70C488BFCF11}" destId="{D271E8C8-C849-44E2-A1C7-8696AFD729E1}" srcOrd="0" destOrd="0" parTransId="{2896C354-9585-48FA-A794-F07AA7A947B2}" sibTransId="{E46485E7-6855-4149-98C7-B456492A52A7}"/>
    <dgm:cxn modelId="{9C11D85D-EDE6-4FD1-A67D-7B9D9EEE56F6}" type="presOf" srcId="{D271E8C8-C849-44E2-A1C7-8696AFD729E1}" destId="{60417E57-A27B-4AB5-B0C7-6F11477C0701}" srcOrd="0" destOrd="0" presId="urn:microsoft.com/office/officeart/2005/8/layout/list1"/>
    <dgm:cxn modelId="{49272E63-B07E-4EE1-BEB2-D738F6995D00}" type="presOf" srcId="{9FC6C4DE-1821-4B90-B5F4-77893E9BA42A}" destId="{8017BA30-1F7B-4AC0-9258-0065744D797E}" srcOrd="0" destOrd="1" presId="urn:microsoft.com/office/officeart/2005/8/layout/list1"/>
    <dgm:cxn modelId="{C60E8569-157E-416F-8DB5-DCE7377F2F6F}" type="presOf" srcId="{5F8217FD-1DE8-4F1B-BEA1-F734C8D8C45D}" destId="{8017BA30-1F7B-4AC0-9258-0065744D797E}" srcOrd="0" destOrd="0" presId="urn:microsoft.com/office/officeart/2005/8/layout/list1"/>
    <dgm:cxn modelId="{F049195A-8884-4C7B-9691-417EE31CA595}" type="presOf" srcId="{20729754-AF6F-4942-94E6-70C488BFCF11}" destId="{BE2CF64B-BD00-4F83-A7D0-17614237612C}" srcOrd="0" destOrd="0" presId="urn:microsoft.com/office/officeart/2005/8/layout/list1"/>
    <dgm:cxn modelId="{5C659E80-7DC0-4ECD-A650-E70C552E556B}" srcId="{D271E8C8-C849-44E2-A1C7-8696AFD729E1}" destId="{9FC6C4DE-1821-4B90-B5F4-77893E9BA42A}" srcOrd="1" destOrd="0" parTransId="{AD787B70-C2AA-40A9-8AE4-F4144D925DD3}" sibTransId="{C7C3E24A-6129-4B0B-968A-2142D598E91A}"/>
    <dgm:cxn modelId="{A6179B8D-CF00-45BE-8F40-5C3D17DC1A5B}" type="presParOf" srcId="{BE2CF64B-BD00-4F83-A7D0-17614237612C}" destId="{98103767-AE42-44EA-8E87-A592817919A8}" srcOrd="0" destOrd="0" presId="urn:microsoft.com/office/officeart/2005/8/layout/list1"/>
    <dgm:cxn modelId="{3606C3B0-E775-4ECF-B526-D376D15237F5}" type="presParOf" srcId="{98103767-AE42-44EA-8E87-A592817919A8}" destId="{60417E57-A27B-4AB5-B0C7-6F11477C0701}" srcOrd="0" destOrd="0" presId="urn:microsoft.com/office/officeart/2005/8/layout/list1"/>
    <dgm:cxn modelId="{02EC490E-6D7F-495B-A31C-A2CD61E12C5C}" type="presParOf" srcId="{98103767-AE42-44EA-8E87-A592817919A8}" destId="{9882D180-821C-45E6-98D3-7F504C887F00}" srcOrd="1" destOrd="0" presId="urn:microsoft.com/office/officeart/2005/8/layout/list1"/>
    <dgm:cxn modelId="{98D03647-20A8-432C-9A17-85B76662959A}" type="presParOf" srcId="{BE2CF64B-BD00-4F83-A7D0-17614237612C}" destId="{566A8435-67B9-4BA6-AB99-41DD8B8A56FD}" srcOrd="1" destOrd="0" presId="urn:microsoft.com/office/officeart/2005/8/layout/list1"/>
    <dgm:cxn modelId="{5CC2C47B-233C-483C-B6B0-2E5E7CE707F2}" type="presParOf" srcId="{BE2CF64B-BD00-4F83-A7D0-17614237612C}" destId="{8017BA30-1F7B-4AC0-9258-0065744D797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729754-AF6F-4942-94E6-70C488BFCF11}" type="doc">
      <dgm:prSet loTypeId="urn:microsoft.com/office/officeart/2005/8/layout/list1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A0563B6-B419-4455-AD83-5ECA64DB541E}">
      <dgm:prSet/>
      <dgm:spPr/>
      <dgm:t>
        <a:bodyPr/>
        <a:lstStyle/>
        <a:p>
          <a:r>
            <a:rPr lang="en-US"/>
            <a:t>Faculty Retirement Dates</a:t>
          </a:r>
        </a:p>
      </dgm:t>
    </dgm:pt>
    <dgm:pt modelId="{AE6E8D6A-B557-46DE-A6C6-B7002BD80C3B}" type="parTrans" cxnId="{FF44CF34-EFE5-4D32-BF93-5D140D97ECDC}">
      <dgm:prSet/>
      <dgm:spPr/>
      <dgm:t>
        <a:bodyPr/>
        <a:lstStyle/>
        <a:p>
          <a:endParaRPr lang="en-US"/>
        </a:p>
      </dgm:t>
    </dgm:pt>
    <dgm:pt modelId="{66F21A2A-715D-4145-8F51-A8CC6B8B847E}" type="sibTrans" cxnId="{FF44CF34-EFE5-4D32-BF93-5D140D97ECDC}">
      <dgm:prSet/>
      <dgm:spPr/>
      <dgm:t>
        <a:bodyPr/>
        <a:lstStyle/>
        <a:p>
          <a:endParaRPr lang="en-US"/>
        </a:p>
      </dgm:t>
    </dgm:pt>
    <dgm:pt modelId="{7AE6E356-7C58-4E67-B9C9-74D26E32D17C}">
      <dgm:prSet/>
      <dgm:spPr>
        <a:noFill/>
      </dgm:spPr>
      <dgm:t>
        <a:bodyPr/>
        <a:lstStyle/>
        <a:p>
          <a:r>
            <a:rPr lang="en-US"/>
            <a:t>May 15, 2024</a:t>
          </a:r>
        </a:p>
      </dgm:t>
    </dgm:pt>
    <dgm:pt modelId="{27465658-8510-4232-93D4-655B92F26631}" type="parTrans" cxnId="{5469D188-E3C5-4F13-A8C2-6F5429FA2575}">
      <dgm:prSet/>
      <dgm:spPr/>
      <dgm:t>
        <a:bodyPr/>
        <a:lstStyle/>
        <a:p>
          <a:endParaRPr lang="en-US"/>
        </a:p>
      </dgm:t>
    </dgm:pt>
    <dgm:pt modelId="{558E5CAB-9F34-4EA1-B130-691F63FD94C9}" type="sibTrans" cxnId="{5469D188-E3C5-4F13-A8C2-6F5429FA2575}">
      <dgm:prSet/>
      <dgm:spPr/>
      <dgm:t>
        <a:bodyPr/>
        <a:lstStyle/>
        <a:p>
          <a:endParaRPr lang="en-US"/>
        </a:p>
      </dgm:t>
    </dgm:pt>
    <dgm:pt modelId="{F25B83D7-73C5-4EAF-9F36-9B29E609113E}">
      <dgm:prSet/>
      <dgm:spPr>
        <a:noFill/>
      </dgm:spPr>
      <dgm:t>
        <a:bodyPr/>
        <a:lstStyle/>
        <a:p>
          <a:r>
            <a:rPr lang="en-US"/>
            <a:t>December 23, 2024</a:t>
          </a:r>
        </a:p>
      </dgm:t>
    </dgm:pt>
    <dgm:pt modelId="{58CF9177-0BBA-4488-BD17-58C41DB8D49B}" type="parTrans" cxnId="{E9AAD94B-B800-4CCE-9867-1046A435B9C8}">
      <dgm:prSet/>
      <dgm:spPr/>
      <dgm:t>
        <a:bodyPr/>
        <a:lstStyle/>
        <a:p>
          <a:endParaRPr lang="en-US"/>
        </a:p>
      </dgm:t>
    </dgm:pt>
    <dgm:pt modelId="{D72905FB-BD0F-4FCA-B15A-2CEDEB9C321F}" type="sibTrans" cxnId="{E9AAD94B-B800-4CCE-9867-1046A435B9C8}">
      <dgm:prSet/>
      <dgm:spPr/>
      <dgm:t>
        <a:bodyPr/>
        <a:lstStyle/>
        <a:p>
          <a:endParaRPr lang="en-US"/>
        </a:p>
      </dgm:t>
    </dgm:pt>
    <dgm:pt modelId="{BE2CF64B-BD00-4F83-A7D0-17614237612C}" type="pres">
      <dgm:prSet presAssocID="{20729754-AF6F-4942-94E6-70C488BFCF11}" presName="linear" presStyleCnt="0">
        <dgm:presLayoutVars>
          <dgm:dir/>
          <dgm:animLvl val="lvl"/>
          <dgm:resizeHandles val="exact"/>
        </dgm:presLayoutVars>
      </dgm:prSet>
      <dgm:spPr/>
    </dgm:pt>
    <dgm:pt modelId="{C4583C07-6922-41BD-904E-01B29BA029B3}" type="pres">
      <dgm:prSet presAssocID="{EA0563B6-B419-4455-AD83-5ECA64DB541E}" presName="parentLin" presStyleCnt="0"/>
      <dgm:spPr/>
    </dgm:pt>
    <dgm:pt modelId="{19A3486C-6AD7-419A-B2AE-84698EFA51C9}" type="pres">
      <dgm:prSet presAssocID="{EA0563B6-B419-4455-AD83-5ECA64DB541E}" presName="parentLeftMargin" presStyleLbl="node1" presStyleIdx="0" presStyleCnt="1"/>
      <dgm:spPr/>
    </dgm:pt>
    <dgm:pt modelId="{40DE21A5-E197-4556-BE15-5C7CAFB4B901}" type="pres">
      <dgm:prSet presAssocID="{EA0563B6-B419-4455-AD83-5ECA64DB541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26DBE09-AD97-42E4-B5F7-F5591754D021}" type="pres">
      <dgm:prSet presAssocID="{EA0563B6-B419-4455-AD83-5ECA64DB541E}" presName="negativeSpace" presStyleCnt="0"/>
      <dgm:spPr/>
    </dgm:pt>
    <dgm:pt modelId="{B93E82D0-685D-4323-B681-F54ADDF1A91F}" type="pres">
      <dgm:prSet presAssocID="{EA0563B6-B419-4455-AD83-5ECA64DB541E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F44CF34-EFE5-4D32-BF93-5D140D97ECDC}" srcId="{20729754-AF6F-4942-94E6-70C488BFCF11}" destId="{EA0563B6-B419-4455-AD83-5ECA64DB541E}" srcOrd="0" destOrd="0" parTransId="{AE6E8D6A-B557-46DE-A6C6-B7002BD80C3B}" sibTransId="{66F21A2A-715D-4145-8F51-A8CC6B8B847E}"/>
    <dgm:cxn modelId="{5DE1AB61-6461-4168-AB7C-E6884BB70175}" type="presOf" srcId="{7AE6E356-7C58-4E67-B9C9-74D26E32D17C}" destId="{B93E82D0-685D-4323-B681-F54ADDF1A91F}" srcOrd="0" destOrd="0" presId="urn:microsoft.com/office/officeart/2005/8/layout/list1"/>
    <dgm:cxn modelId="{574B1B4B-E82C-49C3-979C-234DCD5BFFFD}" type="presOf" srcId="{F25B83D7-73C5-4EAF-9F36-9B29E609113E}" destId="{B93E82D0-685D-4323-B681-F54ADDF1A91F}" srcOrd="0" destOrd="1" presId="urn:microsoft.com/office/officeart/2005/8/layout/list1"/>
    <dgm:cxn modelId="{E9AAD94B-B800-4CCE-9867-1046A435B9C8}" srcId="{EA0563B6-B419-4455-AD83-5ECA64DB541E}" destId="{F25B83D7-73C5-4EAF-9F36-9B29E609113E}" srcOrd="1" destOrd="0" parTransId="{58CF9177-0BBA-4488-BD17-58C41DB8D49B}" sibTransId="{D72905FB-BD0F-4FCA-B15A-2CEDEB9C321F}"/>
    <dgm:cxn modelId="{F049195A-8884-4C7B-9691-417EE31CA595}" type="presOf" srcId="{20729754-AF6F-4942-94E6-70C488BFCF11}" destId="{BE2CF64B-BD00-4F83-A7D0-17614237612C}" srcOrd="0" destOrd="0" presId="urn:microsoft.com/office/officeart/2005/8/layout/list1"/>
    <dgm:cxn modelId="{88D88E83-347A-492A-8D8F-0E49691BE0CD}" type="presOf" srcId="{EA0563B6-B419-4455-AD83-5ECA64DB541E}" destId="{19A3486C-6AD7-419A-B2AE-84698EFA51C9}" srcOrd="0" destOrd="0" presId="urn:microsoft.com/office/officeart/2005/8/layout/list1"/>
    <dgm:cxn modelId="{5469D188-E3C5-4F13-A8C2-6F5429FA2575}" srcId="{EA0563B6-B419-4455-AD83-5ECA64DB541E}" destId="{7AE6E356-7C58-4E67-B9C9-74D26E32D17C}" srcOrd="0" destOrd="0" parTransId="{27465658-8510-4232-93D4-655B92F26631}" sibTransId="{558E5CAB-9F34-4EA1-B130-691F63FD94C9}"/>
    <dgm:cxn modelId="{E89A618E-15C5-4249-ACD8-9C84F64096A0}" type="presOf" srcId="{EA0563B6-B419-4455-AD83-5ECA64DB541E}" destId="{40DE21A5-E197-4556-BE15-5C7CAFB4B901}" srcOrd="1" destOrd="0" presId="urn:microsoft.com/office/officeart/2005/8/layout/list1"/>
    <dgm:cxn modelId="{9BD16E5B-4E9E-4CA2-B3FC-B158ECDE130D}" type="presParOf" srcId="{BE2CF64B-BD00-4F83-A7D0-17614237612C}" destId="{C4583C07-6922-41BD-904E-01B29BA029B3}" srcOrd="0" destOrd="0" presId="urn:microsoft.com/office/officeart/2005/8/layout/list1"/>
    <dgm:cxn modelId="{5414109F-72F2-417F-8971-6705846282E1}" type="presParOf" srcId="{C4583C07-6922-41BD-904E-01B29BA029B3}" destId="{19A3486C-6AD7-419A-B2AE-84698EFA51C9}" srcOrd="0" destOrd="0" presId="urn:microsoft.com/office/officeart/2005/8/layout/list1"/>
    <dgm:cxn modelId="{A94B70AE-6739-456E-97E7-843DB8B740E3}" type="presParOf" srcId="{C4583C07-6922-41BD-904E-01B29BA029B3}" destId="{40DE21A5-E197-4556-BE15-5C7CAFB4B901}" srcOrd="1" destOrd="0" presId="urn:microsoft.com/office/officeart/2005/8/layout/list1"/>
    <dgm:cxn modelId="{29B95049-6F16-4662-A68A-24E5C073D12E}" type="presParOf" srcId="{BE2CF64B-BD00-4F83-A7D0-17614237612C}" destId="{E26DBE09-AD97-42E4-B5F7-F5591754D021}" srcOrd="1" destOrd="0" presId="urn:microsoft.com/office/officeart/2005/8/layout/list1"/>
    <dgm:cxn modelId="{13452CAA-F87A-428D-806C-EEB722B52B94}" type="presParOf" srcId="{BE2CF64B-BD00-4F83-A7D0-17614237612C}" destId="{B93E82D0-685D-4323-B681-F54ADDF1A91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729754-AF6F-4942-94E6-70C488BFCF11}" type="doc">
      <dgm:prSet loTypeId="urn:microsoft.com/office/officeart/2005/8/layout/list1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A0563B6-B419-4455-AD83-5ECA64DB541E}">
      <dgm:prSet/>
      <dgm:spPr/>
      <dgm:t>
        <a:bodyPr/>
        <a:lstStyle/>
        <a:p>
          <a:pPr rtl="0"/>
          <a:r>
            <a:rPr lang="en-US">
              <a:latin typeface="Calibri"/>
            </a:rPr>
            <a:t>Application Numbers</a:t>
          </a:r>
          <a:endParaRPr lang="en-US"/>
        </a:p>
      </dgm:t>
    </dgm:pt>
    <dgm:pt modelId="{AE6E8D6A-B557-46DE-A6C6-B7002BD80C3B}" type="parTrans" cxnId="{FF44CF34-EFE5-4D32-BF93-5D140D97ECDC}">
      <dgm:prSet/>
      <dgm:spPr/>
      <dgm:t>
        <a:bodyPr/>
        <a:lstStyle/>
        <a:p>
          <a:endParaRPr lang="en-US"/>
        </a:p>
      </dgm:t>
    </dgm:pt>
    <dgm:pt modelId="{66F21A2A-715D-4145-8F51-A8CC6B8B847E}" type="sibTrans" cxnId="{FF44CF34-EFE5-4D32-BF93-5D140D97ECDC}">
      <dgm:prSet/>
      <dgm:spPr/>
      <dgm:t>
        <a:bodyPr/>
        <a:lstStyle/>
        <a:p>
          <a:endParaRPr lang="en-US"/>
        </a:p>
      </dgm:t>
    </dgm:pt>
    <dgm:pt modelId="{7AE6E356-7C58-4E67-B9C9-74D26E32D17C}">
      <dgm:prSet/>
      <dgm:spPr>
        <a:noFill/>
      </dgm:spPr>
      <dgm:t>
        <a:bodyPr/>
        <a:lstStyle/>
        <a:p>
          <a:pPr rtl="0"/>
          <a:r>
            <a:rPr lang="en-US">
              <a:latin typeface="Calibri"/>
            </a:rPr>
            <a:t> 43 Applications</a:t>
          </a:r>
          <a:endParaRPr lang="en-US"/>
        </a:p>
      </dgm:t>
    </dgm:pt>
    <dgm:pt modelId="{27465658-8510-4232-93D4-655B92F26631}" type="parTrans" cxnId="{5469D188-E3C5-4F13-A8C2-6F5429FA2575}">
      <dgm:prSet/>
      <dgm:spPr/>
      <dgm:t>
        <a:bodyPr/>
        <a:lstStyle/>
        <a:p>
          <a:endParaRPr lang="en-US"/>
        </a:p>
      </dgm:t>
    </dgm:pt>
    <dgm:pt modelId="{558E5CAB-9F34-4EA1-B130-691F63FD94C9}" type="sibTrans" cxnId="{5469D188-E3C5-4F13-A8C2-6F5429FA2575}">
      <dgm:prSet/>
      <dgm:spPr/>
      <dgm:t>
        <a:bodyPr/>
        <a:lstStyle/>
        <a:p>
          <a:endParaRPr lang="en-US"/>
        </a:p>
      </dgm:t>
    </dgm:pt>
    <dgm:pt modelId="{F25B83D7-73C5-4EAF-9F36-9B29E609113E}">
      <dgm:prSet phldr="0"/>
      <dgm:spPr>
        <a:noFill/>
      </dgm:spPr>
      <dgm:t>
        <a:bodyPr/>
        <a:lstStyle/>
        <a:p>
          <a:pPr rtl="0"/>
          <a:r>
            <a:rPr lang="en-US">
              <a:latin typeface="Calibri"/>
            </a:rPr>
            <a:t> 24 Faculty</a:t>
          </a:r>
          <a:endParaRPr lang="en-US"/>
        </a:p>
      </dgm:t>
    </dgm:pt>
    <dgm:pt modelId="{58CF9177-0BBA-4488-BD17-58C41DB8D49B}" type="parTrans" cxnId="{E9AAD94B-B800-4CCE-9867-1046A435B9C8}">
      <dgm:prSet/>
      <dgm:spPr/>
      <dgm:t>
        <a:bodyPr/>
        <a:lstStyle/>
        <a:p>
          <a:endParaRPr lang="en-US"/>
        </a:p>
      </dgm:t>
    </dgm:pt>
    <dgm:pt modelId="{D72905FB-BD0F-4FCA-B15A-2CEDEB9C321F}" type="sibTrans" cxnId="{E9AAD94B-B800-4CCE-9867-1046A435B9C8}">
      <dgm:prSet/>
      <dgm:spPr/>
      <dgm:t>
        <a:bodyPr/>
        <a:lstStyle/>
        <a:p>
          <a:endParaRPr lang="en-US"/>
        </a:p>
      </dgm:t>
    </dgm:pt>
    <dgm:pt modelId="{2BC31479-8B57-4246-9486-4F9EED1DDD51}">
      <dgm:prSet phldr="0"/>
      <dgm:spPr/>
      <dgm:t>
        <a:bodyPr/>
        <a:lstStyle/>
        <a:p>
          <a:pPr rtl="0"/>
          <a:r>
            <a:rPr lang="en-US">
              <a:latin typeface="Calibri"/>
            </a:rPr>
            <a:t>Requested Retirement Dates</a:t>
          </a:r>
        </a:p>
      </dgm:t>
    </dgm:pt>
    <dgm:pt modelId="{B70DB4BD-58FF-4FC6-9EF3-B9E887E6BF35}" type="parTrans" cxnId="{C5E2CED4-516C-4DB6-8A03-DD6ED39A530E}">
      <dgm:prSet/>
      <dgm:spPr/>
    </dgm:pt>
    <dgm:pt modelId="{192C9439-D022-4F97-A787-8B480427AB30}" type="sibTrans" cxnId="{C5E2CED4-516C-4DB6-8A03-DD6ED39A530E}">
      <dgm:prSet/>
      <dgm:spPr/>
    </dgm:pt>
    <dgm:pt modelId="{C2FCBED1-5ECB-43F7-9D7B-2EFC796DB8E5}">
      <dgm:prSet phldr="0"/>
      <dgm:spPr/>
      <dgm:t>
        <a:bodyPr/>
        <a:lstStyle/>
        <a:p>
          <a:pPr rtl="0"/>
          <a:r>
            <a:rPr lang="en-US">
              <a:latin typeface="Calibri"/>
            </a:rPr>
            <a:t>May 2024 - 5</a:t>
          </a:r>
        </a:p>
      </dgm:t>
    </dgm:pt>
    <dgm:pt modelId="{409E9BA8-5B28-41B3-A039-2384BBA9042D}" type="parTrans" cxnId="{A7EE4D5E-921D-4B79-9E00-0E8942FFF547}">
      <dgm:prSet/>
      <dgm:spPr/>
    </dgm:pt>
    <dgm:pt modelId="{19E8B549-05AD-46B3-878F-8490354B7120}" type="sibTrans" cxnId="{A7EE4D5E-921D-4B79-9E00-0E8942FFF547}">
      <dgm:prSet/>
      <dgm:spPr/>
    </dgm:pt>
    <dgm:pt modelId="{1099F02B-D942-4684-8F53-C5354E006A87}">
      <dgm:prSet phldr="0"/>
      <dgm:spPr/>
      <dgm:t>
        <a:bodyPr/>
        <a:lstStyle/>
        <a:p>
          <a:pPr rtl="0"/>
          <a:r>
            <a:rPr lang="en-US">
              <a:latin typeface="Calibri"/>
            </a:rPr>
            <a:t>December 2024 - 19</a:t>
          </a:r>
        </a:p>
      </dgm:t>
    </dgm:pt>
    <dgm:pt modelId="{FC7C45C5-6087-40B3-975E-9BD6CE614808}" type="parTrans" cxnId="{8243C817-756A-49DF-B588-2A8C1BF6467A}">
      <dgm:prSet/>
      <dgm:spPr/>
    </dgm:pt>
    <dgm:pt modelId="{BEE57EA2-EB05-4100-B855-E4B60C4D1D04}" type="sibTrans" cxnId="{8243C817-756A-49DF-B588-2A8C1BF6467A}">
      <dgm:prSet/>
      <dgm:spPr/>
    </dgm:pt>
    <dgm:pt modelId="{BE2CF64B-BD00-4F83-A7D0-17614237612C}" type="pres">
      <dgm:prSet presAssocID="{20729754-AF6F-4942-94E6-70C488BFCF11}" presName="linear" presStyleCnt="0">
        <dgm:presLayoutVars>
          <dgm:dir/>
          <dgm:animLvl val="lvl"/>
          <dgm:resizeHandles val="exact"/>
        </dgm:presLayoutVars>
      </dgm:prSet>
      <dgm:spPr/>
    </dgm:pt>
    <dgm:pt modelId="{C4583C07-6922-41BD-904E-01B29BA029B3}" type="pres">
      <dgm:prSet presAssocID="{EA0563B6-B419-4455-AD83-5ECA64DB541E}" presName="parentLin" presStyleCnt="0"/>
      <dgm:spPr/>
    </dgm:pt>
    <dgm:pt modelId="{19A3486C-6AD7-419A-B2AE-84698EFA51C9}" type="pres">
      <dgm:prSet presAssocID="{EA0563B6-B419-4455-AD83-5ECA64DB541E}" presName="parentLeftMargin" presStyleLbl="node1" presStyleIdx="0" presStyleCnt="2"/>
      <dgm:spPr/>
    </dgm:pt>
    <dgm:pt modelId="{40DE21A5-E197-4556-BE15-5C7CAFB4B901}" type="pres">
      <dgm:prSet presAssocID="{EA0563B6-B419-4455-AD83-5ECA64DB541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26DBE09-AD97-42E4-B5F7-F5591754D021}" type="pres">
      <dgm:prSet presAssocID="{EA0563B6-B419-4455-AD83-5ECA64DB541E}" presName="negativeSpace" presStyleCnt="0"/>
      <dgm:spPr/>
    </dgm:pt>
    <dgm:pt modelId="{B93E82D0-685D-4323-B681-F54ADDF1A91F}" type="pres">
      <dgm:prSet presAssocID="{EA0563B6-B419-4455-AD83-5ECA64DB541E}" presName="childText" presStyleLbl="conFgAcc1" presStyleIdx="0" presStyleCnt="2">
        <dgm:presLayoutVars>
          <dgm:bulletEnabled val="1"/>
        </dgm:presLayoutVars>
      </dgm:prSet>
      <dgm:spPr/>
    </dgm:pt>
    <dgm:pt modelId="{AA2B0430-027D-4393-AC0C-B051F360FD62}" type="pres">
      <dgm:prSet presAssocID="{66F21A2A-715D-4145-8F51-A8CC6B8B847E}" presName="spaceBetweenRectangles" presStyleCnt="0"/>
      <dgm:spPr/>
    </dgm:pt>
    <dgm:pt modelId="{BDEF3E58-2C3E-4EA2-A040-FFB47A9210B2}" type="pres">
      <dgm:prSet presAssocID="{2BC31479-8B57-4246-9486-4F9EED1DDD51}" presName="parentLin" presStyleCnt="0"/>
      <dgm:spPr/>
    </dgm:pt>
    <dgm:pt modelId="{5298D084-9B2F-4029-ABBC-CFF5EAD0F472}" type="pres">
      <dgm:prSet presAssocID="{2BC31479-8B57-4246-9486-4F9EED1DDD51}" presName="parentLeftMargin" presStyleLbl="node1" presStyleIdx="0" presStyleCnt="2"/>
      <dgm:spPr/>
    </dgm:pt>
    <dgm:pt modelId="{75ECD277-9CE1-4066-8E02-6FE51D283954}" type="pres">
      <dgm:prSet presAssocID="{2BC31479-8B57-4246-9486-4F9EED1DDD5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35EAD32-35AC-40C2-9362-8D997395191D}" type="pres">
      <dgm:prSet presAssocID="{2BC31479-8B57-4246-9486-4F9EED1DDD51}" presName="negativeSpace" presStyleCnt="0"/>
      <dgm:spPr/>
    </dgm:pt>
    <dgm:pt modelId="{6D03D502-D55F-4085-BA0F-086BFC77CE47}" type="pres">
      <dgm:prSet presAssocID="{2BC31479-8B57-4246-9486-4F9EED1DDD51}" presName="childText" presStyleLbl="conFgAcc1" presStyleIdx="1" presStyleCnt="2">
        <dgm:presLayoutVars>
          <dgm:bulletEnabled val="1"/>
        </dgm:presLayoutVars>
      </dgm:prSet>
      <dgm:spPr>
        <a:solidFill>
          <a:schemeClr val="bg1"/>
        </a:solidFill>
      </dgm:spPr>
    </dgm:pt>
  </dgm:ptLst>
  <dgm:cxnLst>
    <dgm:cxn modelId="{8243C817-756A-49DF-B588-2A8C1BF6467A}" srcId="{2BC31479-8B57-4246-9486-4F9EED1DDD51}" destId="{1099F02B-D942-4684-8F53-C5354E006A87}" srcOrd="1" destOrd="0" parTransId="{FC7C45C5-6087-40B3-975E-9BD6CE614808}" sibTransId="{BEE57EA2-EB05-4100-B855-E4B60C4D1D04}"/>
    <dgm:cxn modelId="{1B55E433-851A-4D9B-A23B-17C9C35797D9}" type="presOf" srcId="{1099F02B-D942-4684-8F53-C5354E006A87}" destId="{6D03D502-D55F-4085-BA0F-086BFC77CE47}" srcOrd="0" destOrd="1" presId="urn:microsoft.com/office/officeart/2005/8/layout/list1"/>
    <dgm:cxn modelId="{FF44CF34-EFE5-4D32-BF93-5D140D97ECDC}" srcId="{20729754-AF6F-4942-94E6-70C488BFCF11}" destId="{EA0563B6-B419-4455-AD83-5ECA64DB541E}" srcOrd="0" destOrd="0" parTransId="{AE6E8D6A-B557-46DE-A6C6-B7002BD80C3B}" sibTransId="{66F21A2A-715D-4145-8F51-A8CC6B8B847E}"/>
    <dgm:cxn modelId="{A7EE4D5E-921D-4B79-9E00-0E8942FFF547}" srcId="{2BC31479-8B57-4246-9486-4F9EED1DDD51}" destId="{C2FCBED1-5ECB-43F7-9D7B-2EFC796DB8E5}" srcOrd="0" destOrd="0" parTransId="{409E9BA8-5B28-41B3-A039-2384BBA9042D}" sibTransId="{19E8B549-05AD-46B3-878F-8490354B7120}"/>
    <dgm:cxn modelId="{E9AAD94B-B800-4CCE-9867-1046A435B9C8}" srcId="{EA0563B6-B419-4455-AD83-5ECA64DB541E}" destId="{F25B83D7-73C5-4EAF-9F36-9B29E609113E}" srcOrd="1" destOrd="0" parTransId="{58CF9177-0BBA-4488-BD17-58C41DB8D49B}" sibTransId="{D72905FB-BD0F-4FCA-B15A-2CEDEB9C321F}"/>
    <dgm:cxn modelId="{EC9A1979-9D06-4F50-AB03-FF17C5434698}" type="presOf" srcId="{F25B83D7-73C5-4EAF-9F36-9B29E609113E}" destId="{B93E82D0-685D-4323-B681-F54ADDF1A91F}" srcOrd="0" destOrd="1" presId="urn:microsoft.com/office/officeart/2005/8/layout/list1"/>
    <dgm:cxn modelId="{F049195A-8884-4C7B-9691-417EE31CA595}" type="presOf" srcId="{20729754-AF6F-4942-94E6-70C488BFCF11}" destId="{BE2CF64B-BD00-4F83-A7D0-17614237612C}" srcOrd="0" destOrd="0" presId="urn:microsoft.com/office/officeart/2005/8/layout/list1"/>
    <dgm:cxn modelId="{5469D188-E3C5-4F13-A8C2-6F5429FA2575}" srcId="{EA0563B6-B419-4455-AD83-5ECA64DB541E}" destId="{7AE6E356-7C58-4E67-B9C9-74D26E32D17C}" srcOrd="0" destOrd="0" parTransId="{27465658-8510-4232-93D4-655B92F26631}" sibTransId="{558E5CAB-9F34-4EA1-B130-691F63FD94C9}"/>
    <dgm:cxn modelId="{E36B11A6-825F-4BB7-A8C0-FBCB8F0F54D4}" type="presOf" srcId="{7AE6E356-7C58-4E67-B9C9-74D26E32D17C}" destId="{B93E82D0-685D-4323-B681-F54ADDF1A91F}" srcOrd="0" destOrd="0" presId="urn:microsoft.com/office/officeart/2005/8/layout/list1"/>
    <dgm:cxn modelId="{FCC0BEA7-6467-4349-A745-9022B6DF0020}" type="presOf" srcId="{EA0563B6-B419-4455-AD83-5ECA64DB541E}" destId="{40DE21A5-E197-4556-BE15-5C7CAFB4B901}" srcOrd="1" destOrd="0" presId="urn:microsoft.com/office/officeart/2005/8/layout/list1"/>
    <dgm:cxn modelId="{9CAD40AF-D970-4E66-84C3-0E0615D8E97F}" type="presOf" srcId="{EA0563B6-B419-4455-AD83-5ECA64DB541E}" destId="{19A3486C-6AD7-419A-B2AE-84698EFA51C9}" srcOrd="0" destOrd="0" presId="urn:microsoft.com/office/officeart/2005/8/layout/list1"/>
    <dgm:cxn modelId="{6D8A34D0-0081-4072-A3B2-DAF631EBFB2D}" type="presOf" srcId="{2BC31479-8B57-4246-9486-4F9EED1DDD51}" destId="{75ECD277-9CE1-4066-8E02-6FE51D283954}" srcOrd="1" destOrd="0" presId="urn:microsoft.com/office/officeart/2005/8/layout/list1"/>
    <dgm:cxn modelId="{5D5A7CD3-1236-496E-B169-CD5CF8AC5435}" type="presOf" srcId="{2BC31479-8B57-4246-9486-4F9EED1DDD51}" destId="{5298D084-9B2F-4029-ABBC-CFF5EAD0F472}" srcOrd="0" destOrd="0" presId="urn:microsoft.com/office/officeart/2005/8/layout/list1"/>
    <dgm:cxn modelId="{C5E2CED4-516C-4DB6-8A03-DD6ED39A530E}" srcId="{20729754-AF6F-4942-94E6-70C488BFCF11}" destId="{2BC31479-8B57-4246-9486-4F9EED1DDD51}" srcOrd="1" destOrd="0" parTransId="{B70DB4BD-58FF-4FC6-9EF3-B9E887E6BF35}" sibTransId="{192C9439-D022-4F97-A787-8B480427AB30}"/>
    <dgm:cxn modelId="{D9E3C0E0-800F-4C97-9563-70F64BADD237}" type="presOf" srcId="{C2FCBED1-5ECB-43F7-9D7B-2EFC796DB8E5}" destId="{6D03D502-D55F-4085-BA0F-086BFC77CE47}" srcOrd="0" destOrd="0" presId="urn:microsoft.com/office/officeart/2005/8/layout/list1"/>
    <dgm:cxn modelId="{07946398-BA47-4B70-A5D4-12B53B5870A6}" type="presParOf" srcId="{BE2CF64B-BD00-4F83-A7D0-17614237612C}" destId="{C4583C07-6922-41BD-904E-01B29BA029B3}" srcOrd="0" destOrd="0" presId="urn:microsoft.com/office/officeart/2005/8/layout/list1"/>
    <dgm:cxn modelId="{684E3AB5-9173-4B30-8EA3-C40A3967AC74}" type="presParOf" srcId="{C4583C07-6922-41BD-904E-01B29BA029B3}" destId="{19A3486C-6AD7-419A-B2AE-84698EFA51C9}" srcOrd="0" destOrd="0" presId="urn:microsoft.com/office/officeart/2005/8/layout/list1"/>
    <dgm:cxn modelId="{7491CE55-4C03-464F-9621-1333AD29C1E1}" type="presParOf" srcId="{C4583C07-6922-41BD-904E-01B29BA029B3}" destId="{40DE21A5-E197-4556-BE15-5C7CAFB4B901}" srcOrd="1" destOrd="0" presId="urn:microsoft.com/office/officeart/2005/8/layout/list1"/>
    <dgm:cxn modelId="{EDCFC7A3-FDA7-46B8-ABD8-DB9E65CEE1CF}" type="presParOf" srcId="{BE2CF64B-BD00-4F83-A7D0-17614237612C}" destId="{E26DBE09-AD97-42E4-B5F7-F5591754D021}" srcOrd="1" destOrd="0" presId="urn:microsoft.com/office/officeart/2005/8/layout/list1"/>
    <dgm:cxn modelId="{A58A871A-4BE4-4E5C-A71F-5CEC5A92ECC7}" type="presParOf" srcId="{BE2CF64B-BD00-4F83-A7D0-17614237612C}" destId="{B93E82D0-685D-4323-B681-F54ADDF1A91F}" srcOrd="2" destOrd="0" presId="urn:microsoft.com/office/officeart/2005/8/layout/list1"/>
    <dgm:cxn modelId="{38B8870F-E529-4579-A8FE-9F7DC57D451D}" type="presParOf" srcId="{BE2CF64B-BD00-4F83-A7D0-17614237612C}" destId="{AA2B0430-027D-4393-AC0C-B051F360FD62}" srcOrd="3" destOrd="0" presId="urn:microsoft.com/office/officeart/2005/8/layout/list1"/>
    <dgm:cxn modelId="{9CC2262D-AD26-4413-BEAC-14A2FAC74C22}" type="presParOf" srcId="{BE2CF64B-BD00-4F83-A7D0-17614237612C}" destId="{BDEF3E58-2C3E-4EA2-A040-FFB47A9210B2}" srcOrd="4" destOrd="0" presId="urn:microsoft.com/office/officeart/2005/8/layout/list1"/>
    <dgm:cxn modelId="{29EB2B56-CDCC-4F86-8E4B-9E05935A3550}" type="presParOf" srcId="{BDEF3E58-2C3E-4EA2-A040-FFB47A9210B2}" destId="{5298D084-9B2F-4029-ABBC-CFF5EAD0F472}" srcOrd="0" destOrd="0" presId="urn:microsoft.com/office/officeart/2005/8/layout/list1"/>
    <dgm:cxn modelId="{401948AD-FED4-4C72-9CB9-76DD33DD2CD5}" type="presParOf" srcId="{BDEF3E58-2C3E-4EA2-A040-FFB47A9210B2}" destId="{75ECD277-9CE1-4066-8E02-6FE51D283954}" srcOrd="1" destOrd="0" presId="urn:microsoft.com/office/officeart/2005/8/layout/list1"/>
    <dgm:cxn modelId="{E006B2E7-07AA-4E11-A1C4-1A334C777308}" type="presParOf" srcId="{BE2CF64B-BD00-4F83-A7D0-17614237612C}" destId="{A35EAD32-35AC-40C2-9362-8D997395191D}" srcOrd="5" destOrd="0" presId="urn:microsoft.com/office/officeart/2005/8/layout/list1"/>
    <dgm:cxn modelId="{5C1F6BAC-9D97-4E04-BEDB-67FFF96B3913}" type="presParOf" srcId="{BE2CF64B-BD00-4F83-A7D0-17614237612C}" destId="{6D03D502-D55F-4085-BA0F-086BFC77CE4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7BA30-1F7B-4AC0-9258-0065744D797E}">
      <dsp:nvSpPr>
        <dsp:cNvPr id="0" name=""/>
        <dsp:cNvSpPr/>
      </dsp:nvSpPr>
      <dsp:spPr>
        <a:xfrm>
          <a:off x="0" y="1997527"/>
          <a:ext cx="7697377" cy="2447550"/>
        </a:xfrm>
        <a:prstGeom prst="rect">
          <a:avLst/>
        </a:prstGeom>
        <a:noFill/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402" tIns="874776" rIns="597402" bIns="298704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200" kern="1200"/>
            <a:t>April 19, 2024</a:t>
          </a:r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200" kern="1200">
              <a:latin typeface="Calibri"/>
            </a:rPr>
            <a:t>May 20, 2024</a:t>
          </a:r>
        </a:p>
      </dsp:txBody>
      <dsp:txXfrm>
        <a:off x="0" y="1997527"/>
        <a:ext cx="7697377" cy="2447550"/>
      </dsp:txXfrm>
    </dsp:sp>
    <dsp:sp modelId="{9882D180-821C-45E6-98D3-7F504C887F00}">
      <dsp:nvSpPr>
        <dsp:cNvPr id="0" name=""/>
        <dsp:cNvSpPr/>
      </dsp:nvSpPr>
      <dsp:spPr>
        <a:xfrm>
          <a:off x="384868" y="1377607"/>
          <a:ext cx="5388163" cy="123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660" tIns="0" rIns="203660" bIns="0" numCol="1" spcCol="1270" anchor="ctr" anchorCtr="0">
          <a:noAutofit/>
        </a:bodyPr>
        <a:lstStyle/>
        <a:p>
          <a:pPr marL="0" lvl="0" indent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>
              <a:latin typeface="Calibri"/>
            </a:rPr>
            <a:t> Application</a:t>
          </a:r>
          <a:r>
            <a:rPr lang="en-US" sz="4200" kern="1200"/>
            <a:t> </a:t>
          </a:r>
          <a:r>
            <a:rPr lang="en-US" sz="4200" kern="1200">
              <a:latin typeface="Calibri"/>
            </a:rPr>
            <a:t>deadlines</a:t>
          </a:r>
          <a:endParaRPr lang="en-US" sz="4200" kern="1200"/>
        </a:p>
      </dsp:txBody>
      <dsp:txXfrm>
        <a:off x="445392" y="1438131"/>
        <a:ext cx="5267115" cy="1118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E82D0-685D-4323-B681-F54ADDF1A91F}">
      <dsp:nvSpPr>
        <dsp:cNvPr id="0" name=""/>
        <dsp:cNvSpPr/>
      </dsp:nvSpPr>
      <dsp:spPr>
        <a:xfrm>
          <a:off x="0" y="2126725"/>
          <a:ext cx="7686491" cy="2156175"/>
        </a:xfrm>
        <a:prstGeom prst="rect">
          <a:avLst/>
        </a:prstGeom>
        <a:noFill/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557" tIns="770636" rIns="596557" bIns="263144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/>
            <a:t>May 15, 2024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/>
            <a:t>December 23, 2024</a:t>
          </a:r>
        </a:p>
      </dsp:txBody>
      <dsp:txXfrm>
        <a:off x="0" y="2126725"/>
        <a:ext cx="7686491" cy="2156175"/>
      </dsp:txXfrm>
    </dsp:sp>
    <dsp:sp modelId="{40DE21A5-E197-4556-BE15-5C7CAFB4B901}">
      <dsp:nvSpPr>
        <dsp:cNvPr id="0" name=""/>
        <dsp:cNvSpPr/>
      </dsp:nvSpPr>
      <dsp:spPr>
        <a:xfrm>
          <a:off x="384324" y="1580605"/>
          <a:ext cx="5380543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372" tIns="0" rIns="203372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Faculty Retirement Dates</a:t>
          </a:r>
        </a:p>
      </dsp:txBody>
      <dsp:txXfrm>
        <a:off x="437643" y="1633924"/>
        <a:ext cx="5273905" cy="985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E82D0-685D-4323-B681-F54ADDF1A91F}">
      <dsp:nvSpPr>
        <dsp:cNvPr id="0" name=""/>
        <dsp:cNvSpPr/>
      </dsp:nvSpPr>
      <dsp:spPr>
        <a:xfrm>
          <a:off x="0" y="1157702"/>
          <a:ext cx="7686491" cy="1923075"/>
        </a:xfrm>
        <a:prstGeom prst="rect">
          <a:avLst/>
        </a:prstGeom>
        <a:noFill/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557" tIns="687324" rIns="596557" bIns="234696" numCol="1" spcCol="1270" anchor="t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>
              <a:latin typeface="Calibri"/>
            </a:rPr>
            <a:t> 43 Applications</a:t>
          </a:r>
          <a:endParaRPr lang="en-US" sz="3300" kern="120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>
              <a:latin typeface="Calibri"/>
            </a:rPr>
            <a:t> 24 Faculty</a:t>
          </a:r>
          <a:endParaRPr lang="en-US" sz="3300" kern="1200"/>
        </a:p>
      </dsp:txBody>
      <dsp:txXfrm>
        <a:off x="0" y="1157702"/>
        <a:ext cx="7686491" cy="1923075"/>
      </dsp:txXfrm>
    </dsp:sp>
    <dsp:sp modelId="{40DE21A5-E197-4556-BE15-5C7CAFB4B901}">
      <dsp:nvSpPr>
        <dsp:cNvPr id="0" name=""/>
        <dsp:cNvSpPr/>
      </dsp:nvSpPr>
      <dsp:spPr>
        <a:xfrm>
          <a:off x="384324" y="670622"/>
          <a:ext cx="5380543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372" tIns="0" rIns="203372" bIns="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"/>
            </a:rPr>
            <a:t>Application Numbers</a:t>
          </a:r>
          <a:endParaRPr lang="en-US" sz="3300" kern="1200"/>
        </a:p>
      </dsp:txBody>
      <dsp:txXfrm>
        <a:off x="431879" y="718177"/>
        <a:ext cx="5285433" cy="879050"/>
      </dsp:txXfrm>
    </dsp:sp>
    <dsp:sp modelId="{6D03D502-D55F-4085-BA0F-086BFC77CE47}">
      <dsp:nvSpPr>
        <dsp:cNvPr id="0" name=""/>
        <dsp:cNvSpPr/>
      </dsp:nvSpPr>
      <dsp:spPr>
        <a:xfrm>
          <a:off x="0" y="3746058"/>
          <a:ext cx="7686491" cy="192307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557" tIns="687324" rIns="596557" bIns="234696" numCol="1" spcCol="1270" anchor="t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>
              <a:latin typeface="Calibri"/>
            </a:rPr>
            <a:t>May 2024 - 5</a:t>
          </a:r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>
              <a:latin typeface="Calibri"/>
            </a:rPr>
            <a:t>December 2024 - 19</a:t>
          </a:r>
        </a:p>
      </dsp:txBody>
      <dsp:txXfrm>
        <a:off x="0" y="3746058"/>
        <a:ext cx="7686491" cy="1923075"/>
      </dsp:txXfrm>
    </dsp:sp>
    <dsp:sp modelId="{75ECD277-9CE1-4066-8E02-6FE51D283954}">
      <dsp:nvSpPr>
        <dsp:cNvPr id="0" name=""/>
        <dsp:cNvSpPr/>
      </dsp:nvSpPr>
      <dsp:spPr>
        <a:xfrm>
          <a:off x="384324" y="3258978"/>
          <a:ext cx="5380543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372" tIns="0" rIns="203372" bIns="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"/>
            </a:rPr>
            <a:t>Requested Retirement Dates</a:t>
          </a:r>
        </a:p>
      </dsp:txBody>
      <dsp:txXfrm>
        <a:off x="431879" y="3306533"/>
        <a:ext cx="5285433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76F7F-F4B3-49A1-A85A-B2C682B02B5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8DB45-ED73-4E13-8543-FEC85431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4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DB45-ED73-4E13-8543-FEC8543179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5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4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DB45-ED73-4E13-8543-FEC8543179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21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4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DB45-ED73-4E13-8543-FEC8543179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3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4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DB45-ED73-4E13-8543-FEC8543179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61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4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DB45-ED73-4E13-8543-FEC8543179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67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7000"/>
          </a:blip>
          <a:srcRect l="2873" r="39033"/>
          <a:stretch>
            <a:fillRect/>
          </a:stretch>
        </p:blipFill>
        <p:spPr>
          <a:xfrm>
            <a:off x="9326808" y="0"/>
            <a:ext cx="8961192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3795231"/>
            <a:ext cx="9062513" cy="2752452"/>
            <a:chOff x="0" y="-43654"/>
            <a:chExt cx="12083351" cy="3669935"/>
          </a:xfrm>
        </p:grpSpPr>
        <p:sp>
          <p:nvSpPr>
            <p:cNvPr id="4" name="TextBox 4"/>
            <p:cNvSpPr txBox="1"/>
            <p:nvPr/>
          </p:nvSpPr>
          <p:spPr>
            <a:xfrm>
              <a:off x="0" y="-43654"/>
              <a:ext cx="12083351" cy="2246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460"/>
                </a:lnSpc>
              </a:pPr>
              <a:r>
                <a:rPr lang="en-US" sz="14000">
                  <a:solidFill>
                    <a:srgbClr val="D1BB7F"/>
                  </a:solidFill>
                  <a:latin typeface="League Gothic"/>
                </a:rPr>
                <a:t>HR Updates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2522" y="3107444"/>
              <a:ext cx="7579715" cy="518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6"/>
                </a:lnSpc>
              </a:pPr>
              <a:r>
                <a:rPr lang="en-US" sz="2800">
                  <a:solidFill>
                    <a:srgbClr val="FFFFFF"/>
                  </a:solidFill>
                  <a:latin typeface="Montserrat Light" panose="00000400000000000000" pitchFamily="50" charset="0"/>
                </a:rPr>
                <a:t>April 2024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8364725"/>
            <a:ext cx="4781670" cy="8935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990600"/>
            <a:ext cx="5595425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Montserrat Extra-Light"/>
              </a:rPr>
              <a:t>HUMAN RESOURCES PRESENTS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58349" y="350196"/>
            <a:ext cx="17571303" cy="9586608"/>
            <a:chOff x="0" y="0"/>
            <a:chExt cx="12338234" cy="67315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38234" cy="6731534"/>
            </a:xfrm>
            <a:custGeom>
              <a:avLst/>
              <a:gdLst/>
              <a:ahLst/>
              <a:cxnLst/>
              <a:rect l="l" t="t" r="r" b="b"/>
              <a:pathLst>
                <a:path w="12338234" h="6731534">
                  <a:moveTo>
                    <a:pt x="0" y="0"/>
                  </a:moveTo>
                  <a:lnTo>
                    <a:pt x="0" y="6731534"/>
                  </a:lnTo>
                  <a:lnTo>
                    <a:pt x="12338234" y="6731534"/>
                  </a:lnTo>
                  <a:lnTo>
                    <a:pt x="12338234" y="0"/>
                  </a:lnTo>
                  <a:lnTo>
                    <a:pt x="0" y="0"/>
                  </a:lnTo>
                  <a:close/>
                  <a:moveTo>
                    <a:pt x="12277275" y="6670573"/>
                  </a:moveTo>
                  <a:lnTo>
                    <a:pt x="59690" y="6670573"/>
                  </a:lnTo>
                  <a:lnTo>
                    <a:pt x="59690" y="59690"/>
                  </a:lnTo>
                  <a:lnTo>
                    <a:pt x="12277275" y="59690"/>
                  </a:lnTo>
                  <a:lnTo>
                    <a:pt x="12277275" y="66705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8349" y="350196"/>
            <a:ext cx="17571303" cy="9586608"/>
            <a:chOff x="0" y="0"/>
            <a:chExt cx="12338234" cy="67315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38234" cy="6731534"/>
            </a:xfrm>
            <a:custGeom>
              <a:avLst/>
              <a:gdLst/>
              <a:ahLst/>
              <a:cxnLst/>
              <a:rect l="l" t="t" r="r" b="b"/>
              <a:pathLst>
                <a:path w="12338234" h="6731534">
                  <a:moveTo>
                    <a:pt x="0" y="0"/>
                  </a:moveTo>
                  <a:lnTo>
                    <a:pt x="0" y="6731534"/>
                  </a:lnTo>
                  <a:lnTo>
                    <a:pt x="12338234" y="6731534"/>
                  </a:lnTo>
                  <a:lnTo>
                    <a:pt x="12338234" y="0"/>
                  </a:lnTo>
                  <a:lnTo>
                    <a:pt x="0" y="0"/>
                  </a:lnTo>
                  <a:close/>
                  <a:moveTo>
                    <a:pt x="12277275" y="6670573"/>
                  </a:moveTo>
                  <a:lnTo>
                    <a:pt x="59690" y="6670573"/>
                  </a:lnTo>
                  <a:lnTo>
                    <a:pt x="59690" y="59690"/>
                  </a:lnTo>
                  <a:lnTo>
                    <a:pt x="12277275" y="59690"/>
                  </a:lnTo>
                  <a:lnTo>
                    <a:pt x="12277275" y="66705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172365" y="336677"/>
            <a:ext cx="9757285" cy="9567558"/>
            <a:chOff x="0" y="0"/>
            <a:chExt cx="6404299" cy="67181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04299" cy="6718157"/>
            </a:xfrm>
            <a:custGeom>
              <a:avLst/>
              <a:gdLst/>
              <a:ahLst/>
              <a:cxnLst/>
              <a:rect l="l" t="t" r="r" b="b"/>
              <a:pathLst>
                <a:path w="6404299" h="6718157">
                  <a:moveTo>
                    <a:pt x="0" y="0"/>
                  </a:moveTo>
                  <a:lnTo>
                    <a:pt x="0" y="6718157"/>
                  </a:lnTo>
                  <a:lnTo>
                    <a:pt x="6404299" y="6718157"/>
                  </a:lnTo>
                  <a:lnTo>
                    <a:pt x="6404299" y="0"/>
                  </a:lnTo>
                  <a:lnTo>
                    <a:pt x="0" y="0"/>
                  </a:lnTo>
                  <a:close/>
                  <a:moveTo>
                    <a:pt x="6343339" y="6657198"/>
                  </a:moveTo>
                  <a:lnTo>
                    <a:pt x="59690" y="6657198"/>
                  </a:lnTo>
                  <a:lnTo>
                    <a:pt x="59690" y="59690"/>
                  </a:lnTo>
                  <a:lnTo>
                    <a:pt x="6343339" y="59690"/>
                  </a:lnTo>
                  <a:lnTo>
                    <a:pt x="6343339" y="6657198"/>
                  </a:lnTo>
                  <a:close/>
                </a:path>
              </a:pathLst>
            </a:custGeom>
            <a:solidFill>
              <a:srgbClr val="1C21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144000" y="4831081"/>
            <a:ext cx="874819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Leadership Minute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Voluntary Retirement Incentives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Compensation Task Force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3486150"/>
            <a:ext cx="7124701" cy="3314700"/>
            <a:chOff x="0" y="0"/>
            <a:chExt cx="9499601" cy="441960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42875"/>
              <a:ext cx="9085673" cy="3818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920"/>
                </a:lnSpc>
              </a:pPr>
              <a:r>
                <a:rPr lang="en-US" sz="10400" spc="311">
                  <a:solidFill>
                    <a:srgbClr val="000000"/>
                  </a:solidFill>
                  <a:latin typeface="League Gothic"/>
                </a:rPr>
                <a:t>WHAT WE'LL DISCUSS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292600"/>
              <a:ext cx="9499601" cy="127001"/>
            </a:xfrm>
            <a:prstGeom prst="rect">
              <a:avLst/>
            </a:prstGeom>
            <a:solidFill>
              <a:srgbClr val="1C2120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8349" y="350196"/>
            <a:ext cx="17571303" cy="9586608"/>
            <a:chOff x="0" y="0"/>
            <a:chExt cx="12338234" cy="67315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38234" cy="6731534"/>
            </a:xfrm>
            <a:custGeom>
              <a:avLst/>
              <a:gdLst/>
              <a:ahLst/>
              <a:cxnLst/>
              <a:rect l="l" t="t" r="r" b="b"/>
              <a:pathLst>
                <a:path w="12338234" h="6731534">
                  <a:moveTo>
                    <a:pt x="0" y="0"/>
                  </a:moveTo>
                  <a:lnTo>
                    <a:pt x="0" y="6731534"/>
                  </a:lnTo>
                  <a:lnTo>
                    <a:pt x="12338234" y="6731534"/>
                  </a:lnTo>
                  <a:lnTo>
                    <a:pt x="12338234" y="0"/>
                  </a:lnTo>
                  <a:lnTo>
                    <a:pt x="0" y="0"/>
                  </a:lnTo>
                  <a:close/>
                  <a:moveTo>
                    <a:pt x="12277275" y="6670573"/>
                  </a:moveTo>
                  <a:lnTo>
                    <a:pt x="59690" y="6670573"/>
                  </a:lnTo>
                  <a:lnTo>
                    <a:pt x="59690" y="59690"/>
                  </a:lnTo>
                  <a:lnTo>
                    <a:pt x="12277275" y="59690"/>
                  </a:lnTo>
                  <a:lnTo>
                    <a:pt x="12277275" y="6670573"/>
                  </a:lnTo>
                  <a:close/>
                </a:path>
              </a:pathLst>
            </a:custGeom>
            <a:solidFill>
              <a:srgbClr val="1C21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3975829"/>
            <a:ext cx="16230600" cy="1401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10400" spc="311" dirty="0">
                <a:solidFill>
                  <a:srgbClr val="1C2120"/>
                </a:solidFill>
                <a:latin typeface="League Gothic"/>
              </a:rPr>
              <a:t>Leadership Minute</a:t>
            </a:r>
            <a:endParaRPr lang="en-US" sz="7200" spc="311" dirty="0">
              <a:solidFill>
                <a:schemeClr val="bg1">
                  <a:lumMod val="65000"/>
                </a:schemeClr>
              </a:solidFill>
              <a:latin typeface="League Gothi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058619" y="5443424"/>
            <a:ext cx="16230600" cy="90768"/>
          </a:xfrm>
          <a:prstGeom prst="rect">
            <a:avLst/>
          </a:prstGeom>
          <a:solidFill>
            <a:srgbClr val="1C2120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4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8349" y="350196"/>
            <a:ext cx="17571303" cy="9586608"/>
            <a:chOff x="0" y="0"/>
            <a:chExt cx="12338234" cy="67315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38234" cy="6731534"/>
            </a:xfrm>
            <a:custGeom>
              <a:avLst/>
              <a:gdLst/>
              <a:ahLst/>
              <a:cxnLst/>
              <a:rect l="l" t="t" r="r" b="b"/>
              <a:pathLst>
                <a:path w="12338234" h="6731534">
                  <a:moveTo>
                    <a:pt x="0" y="0"/>
                  </a:moveTo>
                  <a:lnTo>
                    <a:pt x="0" y="6731534"/>
                  </a:lnTo>
                  <a:lnTo>
                    <a:pt x="12338234" y="6731534"/>
                  </a:lnTo>
                  <a:lnTo>
                    <a:pt x="12338234" y="0"/>
                  </a:lnTo>
                  <a:lnTo>
                    <a:pt x="0" y="0"/>
                  </a:lnTo>
                  <a:close/>
                  <a:moveTo>
                    <a:pt x="12277275" y="6670573"/>
                  </a:moveTo>
                  <a:lnTo>
                    <a:pt x="59690" y="6670573"/>
                  </a:lnTo>
                  <a:lnTo>
                    <a:pt x="59690" y="59690"/>
                  </a:lnTo>
                  <a:lnTo>
                    <a:pt x="12277275" y="59690"/>
                  </a:lnTo>
                  <a:lnTo>
                    <a:pt x="12277275" y="6670573"/>
                  </a:lnTo>
                  <a:close/>
                </a:path>
              </a:pathLst>
            </a:custGeom>
            <a:solidFill>
              <a:srgbClr val="1C21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768603"/>
            <a:ext cx="16230600" cy="1401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20"/>
              </a:lnSpc>
            </a:pPr>
            <a:r>
              <a:rPr lang="en-US" sz="10400" spc="311">
                <a:solidFill>
                  <a:srgbClr val="1C2120"/>
                </a:solidFill>
                <a:latin typeface="League Gothic"/>
              </a:rPr>
              <a:t>Voluntary Retirement Incentives</a:t>
            </a:r>
            <a:endParaRPr lang="en-US" sz="7200" spc="311">
              <a:solidFill>
                <a:schemeClr val="bg1">
                  <a:lumMod val="65000"/>
                </a:schemeClr>
              </a:solidFill>
              <a:latin typeface="League Gothi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058619" y="2236198"/>
            <a:ext cx="16230600" cy="90768"/>
          </a:xfrm>
          <a:prstGeom prst="rect">
            <a:avLst/>
          </a:prstGeom>
          <a:solidFill>
            <a:srgbClr val="1C2120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C0D968-7BF5-D160-4A80-43D24DA74973}"/>
              </a:ext>
            </a:extLst>
          </p:cNvPr>
          <p:cNvSpPr txBox="1"/>
          <p:nvPr/>
        </p:nvSpPr>
        <p:spPr>
          <a:xfrm>
            <a:off x="704850" y="2617322"/>
            <a:ext cx="16878300" cy="90332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en-US" sz="2800" dirty="0">
                <a:latin typeface="Arial Black"/>
                <a:cs typeface="Arial"/>
              </a:rPr>
              <a:t>Tenured/Tenure-Track Faculty</a:t>
            </a:r>
            <a:endParaRPr lang="en-US" sz="2800" dirty="0">
              <a:ea typeface="Calibri"/>
              <a:cs typeface="Calibri"/>
            </a:endParaRPr>
          </a:p>
          <a:p>
            <a:pPr lvl="1"/>
            <a:r>
              <a:rPr lang="en-US" sz="2800" dirty="0">
                <a:latin typeface="Arial"/>
                <a:cs typeface="Arial"/>
              </a:rPr>
              <a:t>Tax Deferred: </a:t>
            </a:r>
            <a:endParaRPr lang="en-US" sz="2800" dirty="0">
              <a:ea typeface="Calibri"/>
              <a:cs typeface="Calibri"/>
            </a:endParaRPr>
          </a:p>
          <a:p>
            <a:pPr lvl="2"/>
            <a:r>
              <a:rPr lang="en-US" sz="2800" dirty="0">
                <a:latin typeface="Arial"/>
                <a:cs typeface="Arial"/>
              </a:rPr>
              <a:t>–Up to two years of base salary paid out over five years directly into their 403(b) account. </a:t>
            </a:r>
            <a:endParaRPr lang="en-US" sz="2800" dirty="0">
              <a:ea typeface="Calibri"/>
              <a:cs typeface="Calibri"/>
            </a:endParaRPr>
          </a:p>
          <a:p>
            <a:pPr lvl="2"/>
            <a:r>
              <a:rPr lang="en-US" dirty="0">
                <a:latin typeface="Arial"/>
                <a:cs typeface="Arial"/>
              </a:rPr>
              <a:t>(Capped at $345,000 per IRS limits)</a:t>
            </a:r>
            <a:endParaRPr lang="en-US" dirty="0">
              <a:ea typeface="Calibri"/>
              <a:cs typeface="Calibri"/>
            </a:endParaRPr>
          </a:p>
          <a:p>
            <a:pPr lvl="2"/>
            <a:r>
              <a:rPr lang="en-US" sz="2800" dirty="0">
                <a:latin typeface="Arial"/>
                <a:cs typeface="Arial"/>
              </a:rPr>
              <a:t>–Faculty that elect this option </a:t>
            </a:r>
            <a:r>
              <a:rPr lang="en-US" sz="2800" b="1" dirty="0">
                <a:latin typeface="Arial"/>
                <a:cs typeface="Arial"/>
              </a:rPr>
              <a:t>cannot</a:t>
            </a:r>
            <a:r>
              <a:rPr lang="en-US" sz="2800" dirty="0">
                <a:latin typeface="Arial"/>
                <a:cs typeface="Arial"/>
              </a:rPr>
              <a:t> work for CU (all institutions) after retirement in any capacity. </a:t>
            </a:r>
            <a:endParaRPr lang="en-US" sz="2800" dirty="0">
              <a:ea typeface="Calibri"/>
              <a:cs typeface="Calibri"/>
            </a:endParaRPr>
          </a:p>
          <a:p>
            <a:pPr lvl="2"/>
            <a:endParaRPr lang="en-US" sz="2800" dirty="0">
              <a:latin typeface="Arial"/>
              <a:cs typeface="Arial"/>
            </a:endParaRPr>
          </a:p>
          <a:p>
            <a:pPr lvl="1"/>
            <a:r>
              <a:rPr lang="en-US" sz="2800" dirty="0">
                <a:latin typeface="Arial"/>
                <a:cs typeface="Arial"/>
              </a:rPr>
              <a:t>Taxable: </a:t>
            </a:r>
            <a:endParaRPr lang="en-US" sz="2800" dirty="0">
              <a:ea typeface="Calibri"/>
              <a:cs typeface="Calibri"/>
            </a:endParaRPr>
          </a:p>
          <a:p>
            <a:pPr lvl="2"/>
            <a:r>
              <a:rPr lang="en-US" sz="2800" dirty="0">
                <a:latin typeface="Arial"/>
                <a:cs typeface="Arial"/>
              </a:rPr>
              <a:t>–Up to two years of base salary paid immediately. </a:t>
            </a:r>
            <a:endParaRPr lang="en-US" sz="2800" dirty="0">
              <a:ea typeface="Calibri"/>
              <a:cs typeface="Calibri"/>
            </a:endParaRPr>
          </a:p>
          <a:p>
            <a:pPr lvl="2"/>
            <a:endParaRPr lang="en-US" sz="2800" dirty="0">
              <a:latin typeface="Arial"/>
              <a:cs typeface="Arial"/>
            </a:endParaRPr>
          </a:p>
          <a:p>
            <a:pPr lvl="1"/>
            <a:r>
              <a:rPr lang="en-US" sz="2800" dirty="0">
                <a:latin typeface="Arial Black"/>
                <a:cs typeface="Arial"/>
              </a:rPr>
              <a:t>IRC Faculty</a:t>
            </a:r>
            <a:endParaRPr lang="en-US" sz="2800" dirty="0">
              <a:ea typeface="Calibri"/>
              <a:cs typeface="Calibri"/>
            </a:endParaRPr>
          </a:p>
          <a:p>
            <a:pPr lvl="1"/>
            <a:r>
              <a:rPr lang="en-US" sz="2800" dirty="0">
                <a:latin typeface="Arial"/>
                <a:cs typeface="Arial"/>
              </a:rPr>
              <a:t>Will receive six months of paid severance (base academic year salary only, calculated over 12 months) in one lump sum at the time of their retirement. </a:t>
            </a:r>
            <a:endParaRPr lang="en-US" sz="2800" dirty="0">
              <a:ea typeface="Calibri"/>
              <a:cs typeface="Calibri"/>
            </a:endParaRPr>
          </a:p>
          <a:p>
            <a:pPr lvl="1"/>
            <a:endParaRPr lang="en-US" sz="2800" dirty="0">
              <a:latin typeface="Arial"/>
              <a:cs typeface="Arial"/>
            </a:endParaRPr>
          </a:p>
          <a:p>
            <a:pPr lvl="1"/>
            <a:r>
              <a:rPr lang="en-US" sz="2800" dirty="0">
                <a:latin typeface="Arial"/>
                <a:cs typeface="Arial"/>
              </a:rPr>
              <a:t>Faculty taking the taxable incentive and IRC Faculty are allowed, but not guaranteed, to work for CU after retirement with less than 49% FTE appointment, with retirement benefits. Those returning under PERA are limited in the number of days they can work.</a:t>
            </a:r>
            <a:endParaRPr lang="en-US" sz="2800" dirty="0">
              <a:ea typeface="Calibri"/>
              <a:cs typeface="Calibri"/>
            </a:endParaRPr>
          </a:p>
          <a:p>
            <a:pPr lvl="1">
              <a:spcAft>
                <a:spcPts val="600"/>
              </a:spcAft>
            </a:pPr>
            <a:endParaRPr lang="en-US" sz="3200" dirty="0">
              <a:latin typeface="Arial"/>
              <a:cs typeface="Arial"/>
            </a:endParaRPr>
          </a:p>
          <a:p>
            <a:pPr lvl="1">
              <a:spcAft>
                <a:spcPts val="600"/>
              </a:spcAft>
            </a:pPr>
            <a:endParaRPr lang="en-US" sz="3200" dirty="0">
              <a:latin typeface="Arial"/>
              <a:cs typeface="Arial"/>
            </a:endParaRPr>
          </a:p>
          <a:p>
            <a:pPr lvl="1">
              <a:spcAft>
                <a:spcPts val="600"/>
              </a:spcAft>
            </a:pPr>
            <a:endParaRPr lang="en-US" sz="3200" dirty="0">
              <a:latin typeface="Arial"/>
              <a:cs typeface="Arial"/>
            </a:endParaRPr>
          </a:p>
          <a:p>
            <a:pPr lvl="1">
              <a:spcAft>
                <a:spcPts val="600"/>
              </a:spcAft>
            </a:pP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157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8349" y="350196"/>
            <a:ext cx="17571303" cy="9586608"/>
            <a:chOff x="0" y="0"/>
            <a:chExt cx="12338234" cy="67315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38234" cy="6731534"/>
            </a:xfrm>
            <a:custGeom>
              <a:avLst/>
              <a:gdLst/>
              <a:ahLst/>
              <a:cxnLst/>
              <a:rect l="l" t="t" r="r" b="b"/>
              <a:pathLst>
                <a:path w="12338234" h="6731534">
                  <a:moveTo>
                    <a:pt x="0" y="0"/>
                  </a:moveTo>
                  <a:lnTo>
                    <a:pt x="0" y="6731534"/>
                  </a:lnTo>
                  <a:lnTo>
                    <a:pt x="12338234" y="6731534"/>
                  </a:lnTo>
                  <a:lnTo>
                    <a:pt x="12338234" y="0"/>
                  </a:lnTo>
                  <a:lnTo>
                    <a:pt x="0" y="0"/>
                  </a:lnTo>
                  <a:close/>
                  <a:moveTo>
                    <a:pt x="12277275" y="6670573"/>
                  </a:moveTo>
                  <a:lnTo>
                    <a:pt x="59690" y="6670573"/>
                  </a:lnTo>
                  <a:lnTo>
                    <a:pt x="59690" y="59690"/>
                  </a:lnTo>
                  <a:lnTo>
                    <a:pt x="12277275" y="59690"/>
                  </a:lnTo>
                  <a:lnTo>
                    <a:pt x="12277275" y="6670573"/>
                  </a:lnTo>
                  <a:close/>
                </a:path>
              </a:pathLst>
            </a:custGeom>
            <a:solidFill>
              <a:srgbClr val="1C21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768603"/>
            <a:ext cx="16230600" cy="1401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20"/>
              </a:lnSpc>
            </a:pPr>
            <a:r>
              <a:rPr lang="en-US" sz="10400" spc="311">
                <a:solidFill>
                  <a:srgbClr val="1C2120"/>
                </a:solidFill>
                <a:latin typeface="League Gothic"/>
              </a:rPr>
              <a:t>Voluntary Retirement Incentives</a:t>
            </a:r>
            <a:endParaRPr lang="en-US" sz="7200" spc="311">
              <a:solidFill>
                <a:schemeClr val="bg1">
                  <a:lumMod val="65000"/>
                </a:schemeClr>
              </a:solidFill>
              <a:latin typeface="League Gothi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058619" y="2236198"/>
            <a:ext cx="16230600" cy="90768"/>
          </a:xfrm>
          <a:prstGeom prst="rect">
            <a:avLst/>
          </a:prstGeom>
          <a:solidFill>
            <a:srgbClr val="1C2120"/>
          </a:solidFill>
        </p:spPr>
        <p:txBody>
          <a:bodyPr/>
          <a:lstStyle/>
          <a:p>
            <a:endParaRPr lang="en-US"/>
          </a:p>
        </p:txBody>
      </p:sp>
      <p:graphicFrame>
        <p:nvGraphicFramePr>
          <p:cNvPr id="7" name="Content Placeholder 1" descr="Application open March 22, 2024&#10;Priority Application deadline April 19, 2024&#10;Final Application Deadline May 20, 2024. Faculty Retirement Dates, May 15, 2024 or December 23, 2024. Staff retirement dates June 30, 2024 or July 31, 2024">
            <a:extLst>
              <a:ext uri="{FF2B5EF4-FFF2-40B4-BE49-F238E27FC236}">
                <a16:creationId xmlns:a16="http://schemas.microsoft.com/office/drawing/2014/main" id="{E469E967-2CAA-2335-AA10-D91548B6CB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110502"/>
              </p:ext>
            </p:extLst>
          </p:nvPr>
        </p:nvGraphicFramePr>
        <p:xfrm>
          <a:off x="1062902" y="1281770"/>
          <a:ext cx="7697377" cy="5822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Content Placeholder 1">
            <a:extLst>
              <a:ext uri="{FF2B5EF4-FFF2-40B4-BE49-F238E27FC236}">
                <a16:creationId xmlns:a16="http://schemas.microsoft.com/office/drawing/2014/main" id="{E8AB74CD-A4F5-9CF4-E2DC-BFDE134A98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118134"/>
              </p:ext>
            </p:extLst>
          </p:nvPr>
        </p:nvGraphicFramePr>
        <p:xfrm>
          <a:off x="1032966" y="4640621"/>
          <a:ext cx="7686491" cy="5863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0" name="Content Placeholder 1">
            <a:extLst>
              <a:ext uri="{FF2B5EF4-FFF2-40B4-BE49-F238E27FC236}">
                <a16:creationId xmlns:a16="http://schemas.microsoft.com/office/drawing/2014/main" id="{6F063F56-6C7C-BBDB-1789-E6D3FE5537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38018"/>
              </p:ext>
            </p:extLst>
          </p:nvPr>
        </p:nvGraphicFramePr>
        <p:xfrm>
          <a:off x="9564644" y="2980549"/>
          <a:ext cx="7686491" cy="6339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67848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8349" y="350196"/>
            <a:ext cx="17571303" cy="9586608"/>
            <a:chOff x="0" y="0"/>
            <a:chExt cx="12338234" cy="67315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38234" cy="6731534"/>
            </a:xfrm>
            <a:custGeom>
              <a:avLst/>
              <a:gdLst/>
              <a:ahLst/>
              <a:cxnLst/>
              <a:rect l="l" t="t" r="r" b="b"/>
              <a:pathLst>
                <a:path w="12338234" h="6731534">
                  <a:moveTo>
                    <a:pt x="0" y="0"/>
                  </a:moveTo>
                  <a:lnTo>
                    <a:pt x="0" y="6731534"/>
                  </a:lnTo>
                  <a:lnTo>
                    <a:pt x="12338234" y="6731534"/>
                  </a:lnTo>
                  <a:lnTo>
                    <a:pt x="12338234" y="0"/>
                  </a:lnTo>
                  <a:lnTo>
                    <a:pt x="0" y="0"/>
                  </a:lnTo>
                  <a:close/>
                  <a:moveTo>
                    <a:pt x="12277275" y="6670573"/>
                  </a:moveTo>
                  <a:lnTo>
                    <a:pt x="59690" y="6670573"/>
                  </a:lnTo>
                  <a:lnTo>
                    <a:pt x="59690" y="59690"/>
                  </a:lnTo>
                  <a:lnTo>
                    <a:pt x="12277275" y="59690"/>
                  </a:lnTo>
                  <a:lnTo>
                    <a:pt x="12277275" y="6670573"/>
                  </a:lnTo>
                  <a:close/>
                </a:path>
              </a:pathLst>
            </a:custGeom>
            <a:solidFill>
              <a:srgbClr val="1C21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768603"/>
            <a:ext cx="16230600" cy="1401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20"/>
              </a:lnSpc>
            </a:pPr>
            <a:r>
              <a:rPr lang="en-US" sz="10400" spc="311">
                <a:solidFill>
                  <a:srgbClr val="1C2120"/>
                </a:solidFill>
                <a:latin typeface="League Gothic"/>
              </a:rPr>
              <a:t>Compensation Task Force</a:t>
            </a:r>
            <a:endParaRPr lang="en-US" sz="7200" spc="311">
              <a:solidFill>
                <a:schemeClr val="bg1">
                  <a:lumMod val="65000"/>
                </a:schemeClr>
              </a:solidFill>
              <a:latin typeface="League Gothi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058619" y="2236198"/>
            <a:ext cx="16230600" cy="90768"/>
          </a:xfrm>
          <a:prstGeom prst="rect">
            <a:avLst/>
          </a:prstGeom>
          <a:solidFill>
            <a:srgbClr val="1C2120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C0D968-7BF5-D160-4A80-43D24DA74973}"/>
              </a:ext>
            </a:extLst>
          </p:cNvPr>
          <p:cNvSpPr txBox="1"/>
          <p:nvPr/>
        </p:nvSpPr>
        <p:spPr>
          <a:xfrm>
            <a:off x="704849" y="2617322"/>
            <a:ext cx="8666755" cy="65094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sz="2800" b="1" dirty="0">
                <a:latin typeface="Arial"/>
                <a:cs typeface="Arial"/>
              </a:rPr>
              <a:t>Quarter 1 Recap</a:t>
            </a:r>
            <a:r>
              <a:rPr lang="en-US" sz="3200" dirty="0">
                <a:latin typeface="Arial"/>
                <a:cs typeface="Arial"/>
              </a:rPr>
              <a:t>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Established Task Force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Strategized Communication &amp; Engagement Plan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FY25 Merit Increase Strategy Recommendation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Revised &amp; Defined Market Data Sets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Engaged Campus to Set Task Force Priorities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Finalized Compensation Philosophy</a:t>
            </a:r>
          </a:p>
          <a:p>
            <a:pPr lvl="1">
              <a:spcAft>
                <a:spcPts val="600"/>
              </a:spcAft>
            </a:pPr>
            <a:endParaRPr lang="en-US" sz="2400" dirty="0">
              <a:latin typeface="Arial"/>
              <a:cs typeface="Arial"/>
            </a:endParaRPr>
          </a:p>
          <a:p>
            <a:pPr lvl="1">
              <a:spcAft>
                <a:spcPts val="600"/>
              </a:spcAft>
            </a:pPr>
            <a:r>
              <a:rPr lang="en-US" sz="2800" b="1" dirty="0">
                <a:latin typeface="Arial"/>
                <a:cs typeface="Arial"/>
              </a:rPr>
              <a:t>Looking Ahead to Quarter 2</a:t>
            </a:r>
            <a:r>
              <a:rPr lang="en-US" sz="3200" dirty="0">
                <a:latin typeface="Arial"/>
                <a:cs typeface="Arial"/>
              </a:rPr>
              <a:t>:</a:t>
            </a:r>
          </a:p>
          <a:p>
            <a:pPr marL="10287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Launching Compensation Project Website</a:t>
            </a:r>
          </a:p>
          <a:p>
            <a:pPr marL="10287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Qualification Data Project</a:t>
            </a:r>
          </a:p>
          <a:p>
            <a:pPr marL="10287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Long-Term, Sustainable Compression &amp; Merit Strategy</a:t>
            </a:r>
          </a:p>
          <a:p>
            <a:pPr marL="10287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Benchmark Institutions for Compensation</a:t>
            </a:r>
          </a:p>
          <a:p>
            <a:pPr marL="10287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Standardized Department Chair Pay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918859E-7004-0F04-DFE5-AAF304C84E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973049"/>
              </p:ext>
            </p:extLst>
          </p:nvPr>
        </p:nvGraphicFramePr>
        <p:xfrm>
          <a:off x="9371604" y="3406671"/>
          <a:ext cx="8318500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419482" imgH="2619375" progId="Excel.Sheet.12">
                  <p:embed/>
                </p:oleObj>
              </mc:Choice>
              <mc:Fallback>
                <p:oleObj name="Worksheet" r:id="rId3" imgW="4419482" imgH="2619375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918859E-7004-0F04-DFE5-AAF304C84E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71604" y="3406671"/>
                        <a:ext cx="8318500" cy="493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871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8349" y="350196"/>
            <a:ext cx="17571303" cy="9586608"/>
            <a:chOff x="0" y="0"/>
            <a:chExt cx="12338234" cy="67315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38234" cy="6731534"/>
            </a:xfrm>
            <a:custGeom>
              <a:avLst/>
              <a:gdLst/>
              <a:ahLst/>
              <a:cxnLst/>
              <a:rect l="l" t="t" r="r" b="b"/>
              <a:pathLst>
                <a:path w="12338234" h="6731534">
                  <a:moveTo>
                    <a:pt x="0" y="0"/>
                  </a:moveTo>
                  <a:lnTo>
                    <a:pt x="0" y="6731534"/>
                  </a:lnTo>
                  <a:lnTo>
                    <a:pt x="12338234" y="6731534"/>
                  </a:lnTo>
                  <a:lnTo>
                    <a:pt x="12338234" y="0"/>
                  </a:lnTo>
                  <a:lnTo>
                    <a:pt x="0" y="0"/>
                  </a:lnTo>
                  <a:close/>
                  <a:moveTo>
                    <a:pt x="12277275" y="6670573"/>
                  </a:moveTo>
                  <a:lnTo>
                    <a:pt x="59690" y="6670573"/>
                  </a:lnTo>
                  <a:lnTo>
                    <a:pt x="59690" y="59690"/>
                  </a:lnTo>
                  <a:lnTo>
                    <a:pt x="12277275" y="59690"/>
                  </a:lnTo>
                  <a:lnTo>
                    <a:pt x="12277275" y="6670573"/>
                  </a:lnTo>
                  <a:close/>
                </a:path>
              </a:pathLst>
            </a:custGeom>
            <a:solidFill>
              <a:srgbClr val="1C21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845249" y="350196"/>
            <a:ext cx="8084403" cy="9586608"/>
            <a:chOff x="0" y="0"/>
            <a:chExt cx="5676714" cy="67315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676714" cy="6731534"/>
            </a:xfrm>
            <a:custGeom>
              <a:avLst/>
              <a:gdLst/>
              <a:ahLst/>
              <a:cxnLst/>
              <a:rect l="l" t="t" r="r" b="b"/>
              <a:pathLst>
                <a:path w="5676714" h="6731534">
                  <a:moveTo>
                    <a:pt x="0" y="0"/>
                  </a:moveTo>
                  <a:lnTo>
                    <a:pt x="0" y="6731534"/>
                  </a:lnTo>
                  <a:lnTo>
                    <a:pt x="5676714" y="6731534"/>
                  </a:lnTo>
                  <a:lnTo>
                    <a:pt x="5676714" y="0"/>
                  </a:lnTo>
                  <a:lnTo>
                    <a:pt x="0" y="0"/>
                  </a:lnTo>
                  <a:close/>
                  <a:moveTo>
                    <a:pt x="5615754" y="6670573"/>
                  </a:moveTo>
                  <a:lnTo>
                    <a:pt x="59690" y="6670573"/>
                  </a:lnTo>
                  <a:lnTo>
                    <a:pt x="59690" y="59690"/>
                  </a:lnTo>
                  <a:lnTo>
                    <a:pt x="5615754" y="59690"/>
                  </a:lnTo>
                  <a:lnTo>
                    <a:pt x="5615754" y="6670573"/>
                  </a:lnTo>
                  <a:close/>
                </a:path>
              </a:pathLst>
            </a:custGeom>
            <a:solidFill>
              <a:srgbClr val="1C21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3836205"/>
            <a:ext cx="7414052" cy="4569857"/>
            <a:chOff x="0" y="-3471297"/>
            <a:chExt cx="9885402" cy="6093142"/>
          </a:xfrm>
        </p:grpSpPr>
        <p:sp>
          <p:nvSpPr>
            <p:cNvPr id="7" name="TextBox 7"/>
            <p:cNvSpPr txBox="1"/>
            <p:nvPr/>
          </p:nvSpPr>
          <p:spPr>
            <a:xfrm>
              <a:off x="385801" y="-3471297"/>
              <a:ext cx="9499601" cy="18690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20"/>
                </a:lnSpc>
              </a:pPr>
              <a:r>
                <a:rPr lang="en-US" sz="10400" spc="311">
                  <a:solidFill>
                    <a:srgbClr val="1C2120"/>
                  </a:solidFill>
                  <a:latin typeface="League Gothic"/>
                </a:rPr>
                <a:t>Thank you!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494844"/>
              <a:ext cx="9499601" cy="127001"/>
            </a:xfrm>
            <a:prstGeom prst="rect">
              <a:avLst/>
            </a:prstGeom>
            <a:solidFill>
              <a:srgbClr val="1C21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521242" y="3896661"/>
            <a:ext cx="6738058" cy="5361639"/>
            <a:chOff x="0" y="0"/>
            <a:chExt cx="8984077" cy="714885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945233"/>
              <a:ext cx="8984077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19"/>
                </a:lnSpc>
              </a:pPr>
              <a:r>
                <a:rPr lang="en-US" sz="2800" spc="112">
                  <a:solidFill>
                    <a:srgbClr val="1C2120"/>
                  </a:solidFill>
                  <a:latin typeface="Montserrat Light"/>
                </a:rPr>
                <a:t>https://hr.uccs.edu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984077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160"/>
                </a:lnSpc>
              </a:pPr>
              <a:r>
                <a:rPr lang="en-US" sz="3200" spc="320">
                  <a:solidFill>
                    <a:srgbClr val="1C2120"/>
                  </a:solidFill>
                  <a:latin typeface="Montserrat Light"/>
                </a:rPr>
                <a:t>WEBSITE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688433"/>
              <a:ext cx="8984077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19"/>
                </a:lnSpc>
              </a:pPr>
              <a:r>
                <a:rPr lang="en-US" sz="2800" spc="112">
                  <a:solidFill>
                    <a:srgbClr val="1C2120"/>
                  </a:solidFill>
                  <a:latin typeface="Montserrat Light"/>
                </a:rPr>
                <a:t>719-255-3372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714625"/>
              <a:ext cx="8984077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160"/>
                </a:lnSpc>
              </a:pPr>
              <a:r>
                <a:rPr lang="en-US" sz="3200" spc="320">
                  <a:solidFill>
                    <a:srgbClr val="1C2120"/>
                  </a:solidFill>
                  <a:latin typeface="Montserrat Light"/>
                </a:rPr>
                <a:t>PHONE NUMBER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6535653"/>
              <a:ext cx="8984077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19"/>
                </a:lnSpc>
              </a:pPr>
              <a:r>
                <a:rPr lang="en-US" sz="2800" spc="112">
                  <a:solidFill>
                    <a:srgbClr val="1C2120"/>
                  </a:solidFill>
                  <a:latin typeface="Montserrat Light"/>
                </a:rPr>
                <a:t>hrhelp@uccs.edu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5561846"/>
              <a:ext cx="8984077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160"/>
                </a:lnSpc>
              </a:pPr>
              <a:r>
                <a:rPr lang="en-US" sz="3200" spc="320">
                  <a:solidFill>
                    <a:srgbClr val="1C2120"/>
                  </a:solidFill>
                  <a:latin typeface="Montserrat Light"/>
                </a:rPr>
                <a:t>EMAIL ADDRESS</a:t>
              </a: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8710215"/>
            <a:ext cx="4572213" cy="8544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CS HR - PowerPoint Template" id="{1381386C-3976-4C2C-9377-6A7878B8D1E2}" vid="{DD8465EB-5540-4A01-BA1E-3BEA4D778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6BD305AE68BC4084B87C1E2D780023" ma:contentTypeVersion="16" ma:contentTypeDescription="Create a new document." ma:contentTypeScope="" ma:versionID="d6788cd47338c50519ea1cf0738e4b86">
  <xsd:schema xmlns:xsd="http://www.w3.org/2001/XMLSchema" xmlns:xs="http://www.w3.org/2001/XMLSchema" xmlns:p="http://schemas.microsoft.com/office/2006/metadata/properties" xmlns:ns2="af44a114-2515-4cb6-bf65-3edb063cc916" xmlns:ns3="2e3c99ab-2752-4997-8347-2a9e7c4bae28" targetNamespace="http://schemas.microsoft.com/office/2006/metadata/properties" ma:root="true" ma:fieldsID="f85826c255332ff4963356a61e99da86" ns2:_="" ns3:_="">
    <xsd:import namespace="af44a114-2515-4cb6-bf65-3edb063cc916"/>
    <xsd:import namespace="2e3c99ab-2752-4997-8347-2a9e7c4bae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44a114-2515-4cb6-bf65-3edb063cc9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7373dcc-d629-4f14-9a28-796bffe926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c99ab-2752-4997-8347-2a9e7c4bae2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6f5938c-40ba-4ae9-a977-73f5d2540555}" ma:internalName="TaxCatchAll" ma:showField="CatchAllData" ma:web="2e3c99ab-2752-4997-8347-2a9e7c4bae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3c99ab-2752-4997-8347-2a9e7c4bae28" xsi:nil="true"/>
    <lcf76f155ced4ddcb4097134ff3c332f xmlns="af44a114-2515-4cb6-bf65-3edb063cc916">
      <Terms xmlns="http://schemas.microsoft.com/office/infopath/2007/PartnerControls"/>
    </lcf76f155ced4ddcb4097134ff3c332f>
    <SharedWithUsers xmlns="2e3c99ab-2752-4997-8347-2a9e7c4bae28">
      <UserInfo>
        <DisplayName>Angela Bender</DisplayName>
        <AccountId>22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5F5D336-D523-4831-9CB3-AB4323FC16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8DAC09-FD21-4015-8CB6-F03F38D31795}">
  <ds:schemaRefs>
    <ds:schemaRef ds:uri="2e3c99ab-2752-4997-8347-2a9e7c4bae28"/>
    <ds:schemaRef ds:uri="af44a114-2515-4cb6-bf65-3edb063cc9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8702573-B587-4044-8723-90934BD92FB5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af44a114-2515-4cb6-bf65-3edb063cc916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2e3c99ab-2752-4997-8347-2a9e7c4bae28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UCCS HR - PowerPoint Template</Template>
  <TotalTime>0</TotalTime>
  <Words>311</Words>
  <Application>Microsoft Office PowerPoint</Application>
  <PresentationFormat>Custom</PresentationFormat>
  <Paragraphs>64</Paragraphs>
  <Slides>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League Gothic</vt:lpstr>
      <vt:lpstr>Montserrat Light</vt:lpstr>
      <vt:lpstr>Arial</vt:lpstr>
      <vt:lpstr>Calibri</vt:lpstr>
      <vt:lpstr>Arial Black</vt:lpstr>
      <vt:lpstr>Montserrat Extra-Light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Stephens</dc:creator>
  <cp:lastModifiedBy>Andrew Archuleta</cp:lastModifiedBy>
  <cp:revision>2</cp:revision>
  <dcterms:created xsi:type="dcterms:W3CDTF">2021-05-11T22:05:43Z</dcterms:created>
  <dcterms:modified xsi:type="dcterms:W3CDTF">2024-04-12T19:41:08Z</dcterms:modified>
  <dc:identifier>DAENDegXquA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0x010100336BD305AE68BC4084B87C1E2D780023</vt:lpwstr>
  </property>
  <property fmtid="{D5CDD505-2E9C-101B-9397-08002B2CF9AE}" pid="3" name="MediaServiceImageTags">
    <vt:lpwstr/>
  </property>
</Properties>
</file>