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8" r:id="rId6"/>
    <p:sldId id="270" r:id="rId7"/>
    <p:sldId id="285" r:id="rId8"/>
    <p:sldId id="286" r:id="rId9"/>
    <p:sldId id="287" r:id="rId10"/>
    <p:sldId id="288" r:id="rId11"/>
    <p:sldId id="290" r:id="rId12"/>
    <p:sldId id="289" r:id="rId13"/>
    <p:sldId id="291" r:id="rId14"/>
    <p:sldId id="271" r:id="rId15"/>
    <p:sldId id="281" r:id="rId16"/>
    <p:sldId id="272" r:id="rId17"/>
    <p:sldId id="282" r:id="rId18"/>
    <p:sldId id="273" r:id="rId19"/>
    <p:sldId id="274" r:id="rId20"/>
    <p:sldId id="276" r:id="rId21"/>
    <p:sldId id="275" r:id="rId22"/>
    <p:sldId id="283" r:id="rId23"/>
    <p:sldId id="26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B879"/>
    <a:srgbClr val="D3B979"/>
    <a:srgbClr val="D2C121"/>
    <a:srgbClr val="D2B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41"/>
    <p:restoredTop sz="94669"/>
  </p:normalViewPr>
  <p:slideViewPr>
    <p:cSldViewPr>
      <p:cViewPr varScale="1">
        <p:scale>
          <a:sx n="63" d="100"/>
          <a:sy n="63" d="100"/>
        </p:scale>
        <p:origin x="105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elder\Mandi\UCCS\service%20equity%20fellow\Service%20Equity%20at%20UCCS_3-13-24%20working%20dataset%20fin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elder\Mandi\UCCS\service%20equity%20fellow\Service%20Equity%20at%20UCCS_3-13-24%20working%20dataset%20fin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elder\Mandi\UCCS\service%20equity%20fellow\Service%20Equity%20at%20UCCS_3-13-24%20working%20dataset%20fin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elder\Mandi\UCCS\service%20equity%20fellow\Service%20Equity%20at%20UCCS_3-13-24%20working%20dataset%20fin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elder\Mandi\UCCS\service%20equity%20fellow\Service%20Equity%20at%20UCCS_3-13-24%20working%20dataset%20fina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Awareness of Unit Colleagues’ Service w/in a College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Sheet1!$B$218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Sheet1!$A$219:$A$224</c:f>
              <c:strCache>
                <c:ptCount val="6"/>
                <c:pt idx="0">
                  <c:v>LAS</c:v>
                </c:pt>
                <c:pt idx="1">
                  <c:v>EAS</c:v>
                </c:pt>
                <c:pt idx="2">
                  <c:v>EDUC/LIB</c:v>
                </c:pt>
                <c:pt idx="3">
                  <c:v>BUS</c:v>
                </c:pt>
                <c:pt idx="4">
                  <c:v>JBEL</c:v>
                </c:pt>
                <c:pt idx="5">
                  <c:v>CPS</c:v>
                </c:pt>
              </c:strCache>
            </c:strRef>
          </c:cat>
          <c:val>
            <c:numRef>
              <c:f>Sheet1!$B$219:$B$224</c:f>
              <c:numCache>
                <c:formatCode>General</c:formatCode>
                <c:ptCount val="6"/>
                <c:pt idx="0">
                  <c:v>11.3</c:v>
                </c:pt>
                <c:pt idx="1">
                  <c:v>12.5</c:v>
                </c:pt>
                <c:pt idx="2">
                  <c:v>15.4</c:v>
                </c:pt>
                <c:pt idx="3">
                  <c:v>0</c:v>
                </c:pt>
                <c:pt idx="4">
                  <c:v>5.9</c:v>
                </c:pt>
                <c:pt idx="5">
                  <c:v>22.2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EE-764C-BE2D-1168B27466D9}"/>
            </c:ext>
          </c:extLst>
        </c:ser>
        <c:ser>
          <c:idx val="1"/>
          <c:order val="1"/>
          <c:tx>
            <c:strRef>
              <c:f>Sheet1!$C$218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Sheet1!$A$219:$A$224</c:f>
              <c:strCache>
                <c:ptCount val="6"/>
                <c:pt idx="0">
                  <c:v>LAS</c:v>
                </c:pt>
                <c:pt idx="1">
                  <c:v>EAS</c:v>
                </c:pt>
                <c:pt idx="2">
                  <c:v>EDUC/LIB</c:v>
                </c:pt>
                <c:pt idx="3">
                  <c:v>BUS</c:v>
                </c:pt>
                <c:pt idx="4">
                  <c:v>JBEL</c:v>
                </c:pt>
                <c:pt idx="5">
                  <c:v>CPS</c:v>
                </c:pt>
              </c:strCache>
            </c:strRef>
          </c:cat>
          <c:val>
            <c:numRef>
              <c:f>Sheet1!$C$219:$C$224</c:f>
              <c:numCache>
                <c:formatCode>General</c:formatCode>
                <c:ptCount val="6"/>
                <c:pt idx="0">
                  <c:v>42.3</c:v>
                </c:pt>
                <c:pt idx="1">
                  <c:v>50</c:v>
                </c:pt>
                <c:pt idx="2">
                  <c:v>30.9</c:v>
                </c:pt>
                <c:pt idx="3">
                  <c:v>41.7</c:v>
                </c:pt>
                <c:pt idx="4">
                  <c:v>47.1</c:v>
                </c:pt>
                <c:pt idx="5">
                  <c:v>55.6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EE-764C-BE2D-1168B27466D9}"/>
            </c:ext>
          </c:extLst>
        </c:ser>
        <c:ser>
          <c:idx val="2"/>
          <c:order val="2"/>
          <c:tx>
            <c:strRef>
              <c:f>Sheet1!$D$218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Sheet1!$A$219:$A$224</c:f>
              <c:strCache>
                <c:ptCount val="6"/>
                <c:pt idx="0">
                  <c:v>LAS</c:v>
                </c:pt>
                <c:pt idx="1">
                  <c:v>EAS</c:v>
                </c:pt>
                <c:pt idx="2">
                  <c:v>EDUC/LIB</c:v>
                </c:pt>
                <c:pt idx="3">
                  <c:v>BUS</c:v>
                </c:pt>
                <c:pt idx="4">
                  <c:v>JBEL</c:v>
                </c:pt>
                <c:pt idx="5">
                  <c:v>CPS</c:v>
                </c:pt>
              </c:strCache>
            </c:strRef>
          </c:cat>
          <c:val>
            <c:numRef>
              <c:f>Sheet1!$D$219:$D$224</c:f>
              <c:numCache>
                <c:formatCode>General</c:formatCode>
                <c:ptCount val="6"/>
                <c:pt idx="0">
                  <c:v>35.200000000000003</c:v>
                </c:pt>
                <c:pt idx="1">
                  <c:v>37.5</c:v>
                </c:pt>
                <c:pt idx="2">
                  <c:v>46.1</c:v>
                </c:pt>
                <c:pt idx="3">
                  <c:v>41.7</c:v>
                </c:pt>
                <c:pt idx="4">
                  <c:v>47.1</c:v>
                </c:pt>
                <c:pt idx="5">
                  <c:v>22.2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EE-764C-BE2D-1168B27466D9}"/>
            </c:ext>
          </c:extLst>
        </c:ser>
        <c:ser>
          <c:idx val="3"/>
          <c:order val="3"/>
          <c:tx>
            <c:strRef>
              <c:f>Sheet1!$E$218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Sheet1!$A$219:$A$224</c:f>
              <c:strCache>
                <c:ptCount val="6"/>
                <c:pt idx="0">
                  <c:v>LAS</c:v>
                </c:pt>
                <c:pt idx="1">
                  <c:v>EAS</c:v>
                </c:pt>
                <c:pt idx="2">
                  <c:v>EDUC/LIB</c:v>
                </c:pt>
                <c:pt idx="3">
                  <c:v>BUS</c:v>
                </c:pt>
                <c:pt idx="4">
                  <c:v>JBEL</c:v>
                </c:pt>
                <c:pt idx="5">
                  <c:v>CPS</c:v>
                </c:pt>
              </c:strCache>
            </c:strRef>
          </c:cat>
          <c:val>
            <c:numRef>
              <c:f>Sheet1!$E$219:$E$224</c:f>
              <c:numCache>
                <c:formatCode>General</c:formatCode>
                <c:ptCount val="6"/>
                <c:pt idx="0">
                  <c:v>11.3</c:v>
                </c:pt>
                <c:pt idx="1">
                  <c:v>0</c:v>
                </c:pt>
                <c:pt idx="2">
                  <c:v>7.6</c:v>
                </c:pt>
                <c:pt idx="3">
                  <c:v>16.7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EE-764C-BE2D-1168B27466D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519989951"/>
        <c:axId val="1519991663"/>
      </c:barChart>
      <c:catAx>
        <c:axId val="1519989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9991663"/>
        <c:crosses val="autoZero"/>
        <c:auto val="1"/>
        <c:lblAlgn val="ctr"/>
        <c:lblOffset val="100"/>
        <c:noMultiLvlLbl val="0"/>
      </c:catAx>
      <c:valAx>
        <c:axId val="1519991663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99899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Clear Service Expectations in Unit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Sheet1!$B$324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Sheet1!$A$325:$A$330</c:f>
              <c:strCache>
                <c:ptCount val="6"/>
                <c:pt idx="0">
                  <c:v>LAS</c:v>
                </c:pt>
                <c:pt idx="1">
                  <c:v>EAS</c:v>
                </c:pt>
                <c:pt idx="2">
                  <c:v>EDUC/LIB</c:v>
                </c:pt>
                <c:pt idx="3">
                  <c:v>BUS</c:v>
                </c:pt>
                <c:pt idx="4">
                  <c:v>JBEL</c:v>
                </c:pt>
                <c:pt idx="5">
                  <c:v>CPS</c:v>
                </c:pt>
              </c:strCache>
            </c:strRef>
          </c:cat>
          <c:val>
            <c:numRef>
              <c:f>Sheet1!$B$325:$B$330</c:f>
              <c:numCache>
                <c:formatCode>General</c:formatCode>
                <c:ptCount val="6"/>
                <c:pt idx="0">
                  <c:v>21.1</c:v>
                </c:pt>
                <c:pt idx="1">
                  <c:v>25</c:v>
                </c:pt>
                <c:pt idx="2">
                  <c:v>15.4</c:v>
                </c:pt>
                <c:pt idx="3">
                  <c:v>25</c:v>
                </c:pt>
                <c:pt idx="4">
                  <c:v>29.4</c:v>
                </c:pt>
                <c:pt idx="5">
                  <c:v>22.2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F6-7B4D-A4C9-9EF33358885D}"/>
            </c:ext>
          </c:extLst>
        </c:ser>
        <c:ser>
          <c:idx val="1"/>
          <c:order val="1"/>
          <c:tx>
            <c:strRef>
              <c:f>Sheet1!$C$324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Sheet1!$A$325:$A$330</c:f>
              <c:strCache>
                <c:ptCount val="6"/>
                <c:pt idx="0">
                  <c:v>LAS</c:v>
                </c:pt>
                <c:pt idx="1">
                  <c:v>EAS</c:v>
                </c:pt>
                <c:pt idx="2">
                  <c:v>EDUC/LIB</c:v>
                </c:pt>
                <c:pt idx="3">
                  <c:v>BUS</c:v>
                </c:pt>
                <c:pt idx="4">
                  <c:v>JBEL</c:v>
                </c:pt>
                <c:pt idx="5">
                  <c:v>CPS</c:v>
                </c:pt>
              </c:strCache>
            </c:strRef>
          </c:cat>
          <c:val>
            <c:numRef>
              <c:f>Sheet1!$C$325:$C$330</c:f>
              <c:numCache>
                <c:formatCode>General</c:formatCode>
                <c:ptCount val="6"/>
                <c:pt idx="0">
                  <c:v>40.799999999999997</c:v>
                </c:pt>
                <c:pt idx="1">
                  <c:v>62.5</c:v>
                </c:pt>
                <c:pt idx="2">
                  <c:v>23.1</c:v>
                </c:pt>
                <c:pt idx="3">
                  <c:v>50</c:v>
                </c:pt>
                <c:pt idx="4">
                  <c:v>29.4</c:v>
                </c:pt>
                <c:pt idx="5">
                  <c:v>33.299999999999997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F6-7B4D-A4C9-9EF33358885D}"/>
            </c:ext>
          </c:extLst>
        </c:ser>
        <c:ser>
          <c:idx val="2"/>
          <c:order val="2"/>
          <c:tx>
            <c:strRef>
              <c:f>Sheet1!$D$324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Sheet1!$A$325:$A$330</c:f>
              <c:strCache>
                <c:ptCount val="6"/>
                <c:pt idx="0">
                  <c:v>LAS</c:v>
                </c:pt>
                <c:pt idx="1">
                  <c:v>EAS</c:v>
                </c:pt>
                <c:pt idx="2">
                  <c:v>EDUC/LIB</c:v>
                </c:pt>
                <c:pt idx="3">
                  <c:v>BUS</c:v>
                </c:pt>
                <c:pt idx="4">
                  <c:v>JBEL</c:v>
                </c:pt>
                <c:pt idx="5">
                  <c:v>CPS</c:v>
                </c:pt>
              </c:strCache>
            </c:strRef>
          </c:cat>
          <c:val>
            <c:numRef>
              <c:f>Sheet1!$D$325:$D$330</c:f>
              <c:numCache>
                <c:formatCode>General</c:formatCode>
                <c:ptCount val="6"/>
                <c:pt idx="0">
                  <c:v>19.7</c:v>
                </c:pt>
                <c:pt idx="1">
                  <c:v>12.5</c:v>
                </c:pt>
                <c:pt idx="2">
                  <c:v>46.1</c:v>
                </c:pt>
                <c:pt idx="3">
                  <c:v>0</c:v>
                </c:pt>
                <c:pt idx="4">
                  <c:v>35.299999999999997</c:v>
                </c:pt>
                <c:pt idx="5">
                  <c:v>22.2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F6-7B4D-A4C9-9EF33358885D}"/>
            </c:ext>
          </c:extLst>
        </c:ser>
        <c:ser>
          <c:idx val="3"/>
          <c:order val="3"/>
          <c:tx>
            <c:strRef>
              <c:f>Sheet1!$E$324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Sheet1!$A$325:$A$330</c:f>
              <c:strCache>
                <c:ptCount val="6"/>
                <c:pt idx="0">
                  <c:v>LAS</c:v>
                </c:pt>
                <c:pt idx="1">
                  <c:v>EAS</c:v>
                </c:pt>
                <c:pt idx="2">
                  <c:v>EDUC/LIB</c:v>
                </c:pt>
                <c:pt idx="3">
                  <c:v>BUS</c:v>
                </c:pt>
                <c:pt idx="4">
                  <c:v>JBEL</c:v>
                </c:pt>
                <c:pt idx="5">
                  <c:v>CPS</c:v>
                </c:pt>
              </c:strCache>
            </c:strRef>
          </c:cat>
          <c:val>
            <c:numRef>
              <c:f>Sheet1!$E$325:$E$330</c:f>
              <c:numCache>
                <c:formatCode>General</c:formatCode>
                <c:ptCount val="6"/>
                <c:pt idx="0">
                  <c:v>18.3</c:v>
                </c:pt>
                <c:pt idx="1">
                  <c:v>0</c:v>
                </c:pt>
                <c:pt idx="2">
                  <c:v>15.4</c:v>
                </c:pt>
                <c:pt idx="3">
                  <c:v>25</c:v>
                </c:pt>
                <c:pt idx="4">
                  <c:v>5.9</c:v>
                </c:pt>
                <c:pt idx="5">
                  <c:v>22.2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F6-7B4D-A4C9-9EF33358885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638589215"/>
        <c:axId val="1915618111"/>
      </c:barChart>
      <c:catAx>
        <c:axId val="163858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5618111"/>
        <c:crosses val="autoZero"/>
        <c:auto val="1"/>
        <c:lblAlgn val="ctr"/>
        <c:lblOffset val="100"/>
        <c:noMultiLvlLbl val="0"/>
      </c:catAx>
      <c:valAx>
        <c:axId val="19156181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8589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N=126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Sheet1!$B$446</c:f>
              <c:strCache>
                <c:ptCount val="1"/>
                <c:pt idx="0">
                  <c:v>IRC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Sheet1!$A$447:$A$449</c:f>
              <c:strCache>
                <c:ptCount val="3"/>
                <c:pt idx="0">
                  <c:v>Never</c:v>
                </c:pt>
                <c:pt idx="1">
                  <c:v>Sometimes</c:v>
                </c:pt>
                <c:pt idx="2">
                  <c:v>Always</c:v>
                </c:pt>
              </c:strCache>
            </c:strRef>
          </c:cat>
          <c:val>
            <c:numRef>
              <c:f>Sheet1!$B$447:$B$449</c:f>
              <c:numCache>
                <c:formatCode>General</c:formatCode>
                <c:ptCount val="3"/>
                <c:pt idx="0">
                  <c:v>10.8</c:v>
                </c:pt>
                <c:pt idx="1">
                  <c:v>48.6</c:v>
                </c:pt>
                <c:pt idx="2">
                  <c:v>40.5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20-0540-B0FC-36A3D74BB2EA}"/>
            </c:ext>
          </c:extLst>
        </c:ser>
        <c:ser>
          <c:idx val="1"/>
          <c:order val="1"/>
          <c:tx>
            <c:strRef>
              <c:f>Sheet1!$C$446</c:f>
              <c:strCache>
                <c:ptCount val="1"/>
                <c:pt idx="0">
                  <c:v>Tenure-Track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Sheet1!$A$447:$A$449</c:f>
              <c:strCache>
                <c:ptCount val="3"/>
                <c:pt idx="0">
                  <c:v>Never</c:v>
                </c:pt>
                <c:pt idx="1">
                  <c:v>Sometimes</c:v>
                </c:pt>
                <c:pt idx="2">
                  <c:v>Always</c:v>
                </c:pt>
              </c:strCache>
            </c:strRef>
          </c:cat>
          <c:val>
            <c:numRef>
              <c:f>Sheet1!$C$447:$C$449</c:f>
              <c:numCache>
                <c:formatCode>General</c:formatCode>
                <c:ptCount val="3"/>
                <c:pt idx="0">
                  <c:v>15.9</c:v>
                </c:pt>
                <c:pt idx="1">
                  <c:v>75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20-0540-B0FC-36A3D74BB2EA}"/>
            </c:ext>
          </c:extLst>
        </c:ser>
        <c:ser>
          <c:idx val="2"/>
          <c:order val="2"/>
          <c:tx>
            <c:strRef>
              <c:f>Sheet1!$D$446</c:f>
              <c:strCache>
                <c:ptCount val="1"/>
                <c:pt idx="0">
                  <c:v>Tenured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Sheet1!$A$447:$A$449</c:f>
              <c:strCache>
                <c:ptCount val="3"/>
                <c:pt idx="0">
                  <c:v>Never</c:v>
                </c:pt>
                <c:pt idx="1">
                  <c:v>Sometimes</c:v>
                </c:pt>
                <c:pt idx="2">
                  <c:v>Always</c:v>
                </c:pt>
              </c:strCache>
            </c:strRef>
          </c:cat>
          <c:val>
            <c:numRef>
              <c:f>Sheet1!$D$447:$D$449</c:f>
              <c:numCache>
                <c:formatCode>General</c:formatCode>
                <c:ptCount val="3"/>
                <c:pt idx="0">
                  <c:v>24.4</c:v>
                </c:pt>
                <c:pt idx="1">
                  <c:v>57.8</c:v>
                </c:pt>
                <c:pt idx="2">
                  <c:v>17.8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20-0540-B0FC-36A3D74BB2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5837952"/>
        <c:axId val="175839664"/>
      </c:barChart>
      <c:catAx>
        <c:axId val="17583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839664"/>
        <c:crosses val="autoZero"/>
        <c:auto val="1"/>
        <c:lblAlgn val="ctr"/>
        <c:lblOffset val="100"/>
        <c:noMultiLvlLbl val="0"/>
      </c:catAx>
      <c:valAx>
        <c:axId val="17583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83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Can</a:t>
            </a:r>
            <a:r>
              <a:rPr lang="en-US" baseline="0"/>
              <a:t> I Say No to Academic Caregiving N=130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683377077865266"/>
          <c:y val="0.15938265513880692"/>
          <c:w val="0.5844502542650919"/>
          <c:h val="0.613392332195380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Sheet1!$B$262:$B$263</c:f>
              <c:strCache>
                <c:ptCount val="2"/>
                <c:pt idx="1">
                  <c:v>Definitely Yes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Sheet1!$A$264:$A$269</c:f>
              <c:strCache>
                <c:ptCount val="6"/>
                <c:pt idx="0">
                  <c:v>LAS</c:v>
                </c:pt>
                <c:pt idx="1">
                  <c:v>EAS</c:v>
                </c:pt>
                <c:pt idx="2">
                  <c:v>EDUC/LIB</c:v>
                </c:pt>
                <c:pt idx="3">
                  <c:v>BUS</c:v>
                </c:pt>
                <c:pt idx="4">
                  <c:v>JBEL</c:v>
                </c:pt>
                <c:pt idx="5">
                  <c:v>CPS</c:v>
                </c:pt>
              </c:strCache>
            </c:strRef>
          </c:cat>
          <c:val>
            <c:numRef>
              <c:f>Sheet1!$B$264:$B$269</c:f>
              <c:numCache>
                <c:formatCode>0.0%</c:formatCode>
                <c:ptCount val="6"/>
                <c:pt idx="0">
                  <c:v>5.7000000000000002E-2</c:v>
                </c:pt>
                <c:pt idx="1">
                  <c:v>0</c:v>
                </c:pt>
                <c:pt idx="2">
                  <c:v>0</c:v>
                </c:pt>
                <c:pt idx="3">
                  <c:v>0.33300000000000002</c:v>
                </c:pt>
                <c:pt idx="4">
                  <c:v>5.8999999999999997E-2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02-9949-B999-04319E023C8C}"/>
            </c:ext>
          </c:extLst>
        </c:ser>
        <c:ser>
          <c:idx val="1"/>
          <c:order val="1"/>
          <c:tx>
            <c:strRef>
              <c:f>Sheet1!$C$262:$C$263</c:f>
              <c:strCache>
                <c:ptCount val="2"/>
                <c:pt idx="1">
                  <c:v>Probably Yes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Sheet1!$A$264:$A$269</c:f>
              <c:strCache>
                <c:ptCount val="6"/>
                <c:pt idx="0">
                  <c:v>LAS</c:v>
                </c:pt>
                <c:pt idx="1">
                  <c:v>EAS</c:v>
                </c:pt>
                <c:pt idx="2">
                  <c:v>EDUC/LIB</c:v>
                </c:pt>
                <c:pt idx="3">
                  <c:v>BUS</c:v>
                </c:pt>
                <c:pt idx="4">
                  <c:v>JBEL</c:v>
                </c:pt>
                <c:pt idx="5">
                  <c:v>CPS</c:v>
                </c:pt>
              </c:strCache>
            </c:strRef>
          </c:cat>
          <c:val>
            <c:numRef>
              <c:f>Sheet1!$C$264:$C$269</c:f>
              <c:numCache>
                <c:formatCode>0.0%</c:formatCode>
                <c:ptCount val="6"/>
                <c:pt idx="0">
                  <c:v>0.17100000000000001</c:v>
                </c:pt>
                <c:pt idx="1">
                  <c:v>0.375</c:v>
                </c:pt>
                <c:pt idx="2">
                  <c:v>0.308</c:v>
                </c:pt>
                <c:pt idx="3">
                  <c:v>0.16700000000000001</c:v>
                </c:pt>
                <c:pt idx="4">
                  <c:v>0.17599999999999999</c:v>
                </c:pt>
                <c:pt idx="5">
                  <c:v>0.222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02-9949-B999-04319E023C8C}"/>
            </c:ext>
          </c:extLst>
        </c:ser>
        <c:ser>
          <c:idx val="2"/>
          <c:order val="2"/>
          <c:tx>
            <c:strRef>
              <c:f>Sheet1!$D$262:$D$263</c:f>
              <c:strCache>
                <c:ptCount val="2"/>
                <c:pt idx="1">
                  <c:v>Probably Not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Sheet1!$A$264:$A$269</c:f>
              <c:strCache>
                <c:ptCount val="6"/>
                <c:pt idx="0">
                  <c:v>LAS</c:v>
                </c:pt>
                <c:pt idx="1">
                  <c:v>EAS</c:v>
                </c:pt>
                <c:pt idx="2">
                  <c:v>EDUC/LIB</c:v>
                </c:pt>
                <c:pt idx="3">
                  <c:v>BUS</c:v>
                </c:pt>
                <c:pt idx="4">
                  <c:v>JBEL</c:v>
                </c:pt>
                <c:pt idx="5">
                  <c:v>CPS</c:v>
                </c:pt>
              </c:strCache>
            </c:strRef>
          </c:cat>
          <c:val>
            <c:numRef>
              <c:f>Sheet1!$D$264:$D$269</c:f>
              <c:numCache>
                <c:formatCode>0.0%</c:formatCode>
                <c:ptCount val="6"/>
                <c:pt idx="0">
                  <c:v>0.4</c:v>
                </c:pt>
                <c:pt idx="1">
                  <c:v>0.375</c:v>
                </c:pt>
                <c:pt idx="2">
                  <c:v>0.46100000000000002</c:v>
                </c:pt>
                <c:pt idx="3">
                  <c:v>0.33300000000000002</c:v>
                </c:pt>
                <c:pt idx="4">
                  <c:v>0.47099999999999997</c:v>
                </c:pt>
                <c:pt idx="5">
                  <c:v>0.111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02-9949-B999-04319E023C8C}"/>
            </c:ext>
          </c:extLst>
        </c:ser>
        <c:ser>
          <c:idx val="3"/>
          <c:order val="3"/>
          <c:tx>
            <c:strRef>
              <c:f>Sheet1!$E$262:$E$263</c:f>
              <c:strCache>
                <c:ptCount val="2"/>
                <c:pt idx="1">
                  <c:v>Definitely Not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Sheet1!$A$264:$A$269</c:f>
              <c:strCache>
                <c:ptCount val="6"/>
                <c:pt idx="0">
                  <c:v>LAS</c:v>
                </c:pt>
                <c:pt idx="1">
                  <c:v>EAS</c:v>
                </c:pt>
                <c:pt idx="2">
                  <c:v>EDUC/LIB</c:v>
                </c:pt>
                <c:pt idx="3">
                  <c:v>BUS</c:v>
                </c:pt>
                <c:pt idx="4">
                  <c:v>JBEL</c:v>
                </c:pt>
                <c:pt idx="5">
                  <c:v>CPS</c:v>
                </c:pt>
              </c:strCache>
            </c:strRef>
          </c:cat>
          <c:val>
            <c:numRef>
              <c:f>Sheet1!$E$264:$E$269</c:f>
              <c:numCache>
                <c:formatCode>0.0%</c:formatCode>
                <c:ptCount val="6"/>
                <c:pt idx="0">
                  <c:v>0.371</c:v>
                </c:pt>
                <c:pt idx="1">
                  <c:v>0.25</c:v>
                </c:pt>
                <c:pt idx="2">
                  <c:v>0.23100000000000001</c:v>
                </c:pt>
                <c:pt idx="3">
                  <c:v>0.16700000000000001</c:v>
                </c:pt>
                <c:pt idx="4">
                  <c:v>0.29399999999999998</c:v>
                </c:pt>
                <c:pt idx="5">
                  <c:v>0.66700000000000004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02-9949-B999-04319E023C8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1862770943"/>
        <c:axId val="1862772655"/>
      </c:barChart>
      <c:catAx>
        <c:axId val="1862770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2772655"/>
        <c:crosses val="autoZero"/>
        <c:auto val="1"/>
        <c:lblAlgn val="ctr"/>
        <c:lblOffset val="100"/>
        <c:noMultiLvlLbl val="0"/>
      </c:catAx>
      <c:valAx>
        <c:axId val="186277265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Percent of Faculty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2770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972153871391078"/>
          <c:y val="0.24888117733176349"/>
          <c:w val="0.25027846128608922"/>
          <c:h val="0.507288283178629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Watermark Reporting N =130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Sheet1!$A$312</c:f>
              <c:strCache>
                <c:ptCount val="1"/>
                <c:pt idx="0">
                  <c:v>LAS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Sheet1!$B$311:$F$311</c:f>
              <c:strCache>
                <c:ptCount val="5"/>
                <c:pt idx="0">
                  <c:v>Only what's necessary for performance evaluation</c:v>
                </c:pt>
                <c:pt idx="1">
                  <c:v>Only quantifiable service</c:v>
                </c:pt>
                <c:pt idx="2">
                  <c:v>Hidden Academic Caregiving</c:v>
                </c:pt>
                <c:pt idx="3">
                  <c:v>Time Required</c:v>
                </c:pt>
                <c:pt idx="4">
                  <c:v>Remuneration</c:v>
                </c:pt>
              </c:strCache>
            </c:strRef>
          </c:cat>
          <c:val>
            <c:numRef>
              <c:f>Sheet1!$B$312:$F$312</c:f>
              <c:numCache>
                <c:formatCode>General</c:formatCode>
                <c:ptCount val="5"/>
                <c:pt idx="0">
                  <c:v>35.200000000000003</c:v>
                </c:pt>
                <c:pt idx="1">
                  <c:v>85.9</c:v>
                </c:pt>
                <c:pt idx="2">
                  <c:v>42.3</c:v>
                </c:pt>
                <c:pt idx="3">
                  <c:v>18.3</c:v>
                </c:pt>
                <c:pt idx="4">
                  <c:v>23.9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2D-4641-984B-2581D537C911}"/>
            </c:ext>
          </c:extLst>
        </c:ser>
        <c:ser>
          <c:idx val="1"/>
          <c:order val="1"/>
          <c:tx>
            <c:strRef>
              <c:f>Sheet1!$A$313</c:f>
              <c:strCache>
                <c:ptCount val="1"/>
                <c:pt idx="0">
                  <c:v>EAS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Sheet1!$B$311:$F$311</c:f>
              <c:strCache>
                <c:ptCount val="5"/>
                <c:pt idx="0">
                  <c:v>Only what's necessary for performance evaluation</c:v>
                </c:pt>
                <c:pt idx="1">
                  <c:v>Only quantifiable service</c:v>
                </c:pt>
                <c:pt idx="2">
                  <c:v>Hidden Academic Caregiving</c:v>
                </c:pt>
                <c:pt idx="3">
                  <c:v>Time Required</c:v>
                </c:pt>
                <c:pt idx="4">
                  <c:v>Remuneration</c:v>
                </c:pt>
              </c:strCache>
            </c:strRef>
          </c:cat>
          <c:val>
            <c:numRef>
              <c:f>Sheet1!$B$313:$F$313</c:f>
              <c:numCache>
                <c:formatCode>General</c:formatCode>
                <c:ptCount val="5"/>
                <c:pt idx="0">
                  <c:v>50</c:v>
                </c:pt>
                <c:pt idx="1">
                  <c:v>62.5</c:v>
                </c:pt>
                <c:pt idx="2">
                  <c:v>0</c:v>
                </c:pt>
                <c:pt idx="3">
                  <c:v>37.5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2D-4641-984B-2581D537C911}"/>
            </c:ext>
          </c:extLst>
        </c:ser>
        <c:ser>
          <c:idx val="2"/>
          <c:order val="2"/>
          <c:tx>
            <c:strRef>
              <c:f>Sheet1!$A$314</c:f>
              <c:strCache>
                <c:ptCount val="1"/>
                <c:pt idx="0">
                  <c:v>EDUC/LIB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Sheet1!$B$311:$F$311</c:f>
              <c:strCache>
                <c:ptCount val="5"/>
                <c:pt idx="0">
                  <c:v>Only what's necessary for performance evaluation</c:v>
                </c:pt>
                <c:pt idx="1">
                  <c:v>Only quantifiable service</c:v>
                </c:pt>
                <c:pt idx="2">
                  <c:v>Hidden Academic Caregiving</c:v>
                </c:pt>
                <c:pt idx="3">
                  <c:v>Time Required</c:v>
                </c:pt>
                <c:pt idx="4">
                  <c:v>Remuneration</c:v>
                </c:pt>
              </c:strCache>
            </c:strRef>
          </c:cat>
          <c:val>
            <c:numRef>
              <c:f>Sheet1!$B$314:$F$314</c:f>
              <c:numCache>
                <c:formatCode>General</c:formatCode>
                <c:ptCount val="5"/>
                <c:pt idx="0">
                  <c:v>46.1</c:v>
                </c:pt>
                <c:pt idx="1">
                  <c:v>84.6</c:v>
                </c:pt>
                <c:pt idx="2">
                  <c:v>7.7</c:v>
                </c:pt>
                <c:pt idx="3">
                  <c:v>15.4</c:v>
                </c:pt>
                <c:pt idx="4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2D-4641-984B-2581D537C911}"/>
            </c:ext>
          </c:extLst>
        </c:ser>
        <c:ser>
          <c:idx val="3"/>
          <c:order val="3"/>
          <c:tx>
            <c:strRef>
              <c:f>Sheet1!$A$315</c:f>
              <c:strCache>
                <c:ptCount val="1"/>
                <c:pt idx="0">
                  <c:v>BUS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Sheet1!$B$311:$F$311</c:f>
              <c:strCache>
                <c:ptCount val="5"/>
                <c:pt idx="0">
                  <c:v>Only what's necessary for performance evaluation</c:v>
                </c:pt>
                <c:pt idx="1">
                  <c:v>Only quantifiable service</c:v>
                </c:pt>
                <c:pt idx="2">
                  <c:v>Hidden Academic Caregiving</c:v>
                </c:pt>
                <c:pt idx="3">
                  <c:v>Time Required</c:v>
                </c:pt>
                <c:pt idx="4">
                  <c:v>Remuneration</c:v>
                </c:pt>
              </c:strCache>
            </c:strRef>
          </c:cat>
          <c:val>
            <c:numRef>
              <c:f>Sheet1!$B$315:$F$315</c:f>
              <c:numCache>
                <c:formatCode>General</c:formatCode>
                <c:ptCount val="5"/>
                <c:pt idx="0">
                  <c:v>50</c:v>
                </c:pt>
                <c:pt idx="1">
                  <c:v>83.3</c:v>
                </c:pt>
                <c:pt idx="2">
                  <c:v>25</c:v>
                </c:pt>
                <c:pt idx="3">
                  <c:v>3.3</c:v>
                </c:pt>
                <c:pt idx="4">
                  <c:v>58.3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2D-4641-984B-2581D537C911}"/>
            </c:ext>
          </c:extLst>
        </c:ser>
        <c:ser>
          <c:idx val="4"/>
          <c:order val="4"/>
          <c:tx>
            <c:strRef>
              <c:f>Sheet1!$A$316</c:f>
              <c:strCache>
                <c:ptCount val="1"/>
                <c:pt idx="0">
                  <c:v>JBEL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Sheet1!$B$311:$F$311</c:f>
              <c:strCache>
                <c:ptCount val="5"/>
                <c:pt idx="0">
                  <c:v>Only what's necessary for performance evaluation</c:v>
                </c:pt>
                <c:pt idx="1">
                  <c:v>Only quantifiable service</c:v>
                </c:pt>
                <c:pt idx="2">
                  <c:v>Hidden Academic Caregiving</c:v>
                </c:pt>
                <c:pt idx="3">
                  <c:v>Time Required</c:v>
                </c:pt>
                <c:pt idx="4">
                  <c:v>Remuneration</c:v>
                </c:pt>
              </c:strCache>
            </c:strRef>
          </c:cat>
          <c:val>
            <c:numRef>
              <c:f>Sheet1!$B$316:$F$316</c:f>
              <c:numCache>
                <c:formatCode>General</c:formatCode>
                <c:ptCount val="5"/>
                <c:pt idx="0">
                  <c:v>41.2</c:v>
                </c:pt>
                <c:pt idx="1">
                  <c:v>94.1</c:v>
                </c:pt>
                <c:pt idx="2">
                  <c:v>41.2</c:v>
                </c:pt>
                <c:pt idx="3">
                  <c:v>23.5</c:v>
                </c:pt>
                <c:pt idx="4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2D-4641-984B-2581D537C911}"/>
            </c:ext>
          </c:extLst>
        </c:ser>
        <c:ser>
          <c:idx val="5"/>
          <c:order val="5"/>
          <c:tx>
            <c:strRef>
              <c:f>Sheet1!$A$317</c:f>
              <c:strCache>
                <c:ptCount val="1"/>
                <c:pt idx="0">
                  <c:v>CPS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Sheet1!$B$311:$F$311</c:f>
              <c:strCache>
                <c:ptCount val="5"/>
                <c:pt idx="0">
                  <c:v>Only what's necessary for performance evaluation</c:v>
                </c:pt>
                <c:pt idx="1">
                  <c:v>Only quantifiable service</c:v>
                </c:pt>
                <c:pt idx="2">
                  <c:v>Hidden Academic Caregiving</c:v>
                </c:pt>
                <c:pt idx="3">
                  <c:v>Time Required</c:v>
                </c:pt>
                <c:pt idx="4">
                  <c:v>Remuneration</c:v>
                </c:pt>
              </c:strCache>
            </c:strRef>
          </c:cat>
          <c:val>
            <c:numRef>
              <c:f>Sheet1!$B$317:$F$317</c:f>
              <c:numCache>
                <c:formatCode>General</c:formatCode>
                <c:ptCount val="5"/>
                <c:pt idx="0">
                  <c:v>33.299999999999997</c:v>
                </c:pt>
                <c:pt idx="1">
                  <c:v>77.8</c:v>
                </c:pt>
                <c:pt idx="2">
                  <c:v>22.2</c:v>
                </c:pt>
                <c:pt idx="3">
                  <c:v>11.1</c:v>
                </c:pt>
                <c:pt idx="4">
                  <c:v>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52D-4641-984B-2581D537C9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13201999"/>
        <c:axId val="1965808"/>
      </c:barChart>
      <c:catAx>
        <c:axId val="2113201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5808"/>
        <c:crosses val="autoZero"/>
        <c:auto val="1"/>
        <c:lblAlgn val="ctr"/>
        <c:lblOffset val="100"/>
        <c:noMultiLvlLbl val="0"/>
      </c:catAx>
      <c:valAx>
        <c:axId val="1965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Percent Responding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3201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UCCS Signature - Revers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2438400"/>
            <a:ext cx="7391400" cy="1023257"/>
          </a:xfrm>
          <a:prstGeom prst="rect">
            <a:avLst/>
          </a:prstGeom>
        </p:spPr>
      </p:pic>
      <p:pic>
        <p:nvPicPr>
          <p:cNvPr id="5" name="Picture 4" descr="UCwCampusesRev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191000"/>
            <a:ext cx="5029200" cy="96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9ADDE-98E8-4149-84E6-9A28F99CE161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UCCS Signature - Reverse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51379"/>
            <a:ext cx="2581774" cy="354221"/>
          </a:xfrm>
          <a:prstGeom prst="rect">
            <a:avLst/>
          </a:prstGeom>
        </p:spPr>
      </p:pic>
      <p:pic>
        <p:nvPicPr>
          <p:cNvPr id="12" name="Picture 11" descr="UCwCampusesRev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283472"/>
            <a:ext cx="2209801" cy="4221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 Black"/>
          <a:ea typeface="+mn-ea"/>
          <a:cs typeface="Arial Black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Service Equity Task Force</a:t>
            </a:r>
            <a:br>
              <a:rPr lang="en-US" dirty="0"/>
            </a:br>
            <a:r>
              <a:rPr lang="en-US" sz="3600" dirty="0"/>
              <a:t>2023-2024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Faculty Fellows: </a:t>
            </a:r>
          </a:p>
          <a:p>
            <a:r>
              <a:rPr lang="en-US" sz="2400" dirty="0"/>
              <a:t>Amanda Elder (Health Sciences)</a:t>
            </a:r>
          </a:p>
          <a:p>
            <a:r>
              <a:rPr lang="en-US" sz="2400" dirty="0"/>
              <a:t>Nick Fuselier (Education)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6343B-A7CB-C5B4-F756-B0F0F283A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Watermark Use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9C7E7DA-1FC2-ABA1-2DE7-4658C48550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439376"/>
              </p:ext>
            </p:extLst>
          </p:nvPr>
        </p:nvGraphicFramePr>
        <p:xfrm>
          <a:off x="452437" y="1320801"/>
          <a:ext cx="8229600" cy="475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1104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75A26-DD9D-F251-E7A1-BD04F425E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Group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2EE1C-D738-9DCB-999F-921D2D013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Purpose of the focus groups</a:t>
            </a:r>
          </a:p>
          <a:p>
            <a:pPr lvl="1"/>
            <a:r>
              <a:rPr lang="en-US" dirty="0"/>
              <a:t>Review existing service equity tools and evaluate their utility and relevance for UCCS </a:t>
            </a:r>
          </a:p>
          <a:p>
            <a:r>
              <a:rPr lang="en-US" dirty="0"/>
              <a:t>Participation</a:t>
            </a:r>
          </a:p>
          <a:p>
            <a:pPr lvl="1"/>
            <a:r>
              <a:rPr lang="en-US" dirty="0"/>
              <a:t>24 participants</a:t>
            </a:r>
          </a:p>
          <a:p>
            <a:pPr lvl="2"/>
            <a:r>
              <a:rPr lang="en-US" dirty="0"/>
              <a:t>7 IRC faculty</a:t>
            </a:r>
          </a:p>
          <a:p>
            <a:pPr lvl="2"/>
            <a:r>
              <a:rPr lang="en-US" dirty="0"/>
              <a:t>15 tenured/tenure-track faculty</a:t>
            </a:r>
          </a:p>
          <a:p>
            <a:pPr lvl="2"/>
            <a:r>
              <a:rPr lang="en-US" dirty="0"/>
              <a:t>2 faculty administrators </a:t>
            </a:r>
          </a:p>
        </p:txBody>
      </p:sp>
    </p:spTree>
    <p:extLst>
      <p:ext uri="{BB962C8B-B14F-4D97-AF65-F5344CB8AC3E}">
        <p14:creationId xmlns:p14="http://schemas.microsoft.com/office/powerpoint/2010/main" val="3411635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75A26-DD9D-F251-E7A1-BD04F425E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Group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2EE1C-D738-9DCB-999F-921D2D013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Notable takeaways</a:t>
            </a:r>
          </a:p>
          <a:p>
            <a:pPr lvl="1"/>
            <a:r>
              <a:rPr lang="en-US" dirty="0"/>
              <a:t>We should promote efforts to enhance clarity and transparency in faculty service work</a:t>
            </a:r>
          </a:p>
          <a:p>
            <a:pPr lvl="1"/>
            <a:r>
              <a:rPr lang="en-US" dirty="0"/>
              <a:t>We should proceed with caution when tracking, reporting, and evaluating faculty service work</a:t>
            </a:r>
          </a:p>
          <a:p>
            <a:pPr lvl="1"/>
            <a:r>
              <a:rPr lang="en-US" dirty="0"/>
              <a:t>We should grapple with institutional barriers to equity in service work (e.g., differences in workload)</a:t>
            </a:r>
          </a:p>
        </p:txBody>
      </p:sp>
    </p:spTree>
    <p:extLst>
      <p:ext uri="{BB962C8B-B14F-4D97-AF65-F5344CB8AC3E}">
        <p14:creationId xmlns:p14="http://schemas.microsoft.com/office/powerpoint/2010/main" val="2298272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1FE26-E71B-EF3E-4FC6-CB43B711E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36DFC-453F-BD01-5898-35E23726C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6021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Based on our work, we’ve developed and/or adapted five tools that units can consider using to enhance service equity</a:t>
            </a:r>
          </a:p>
          <a:p>
            <a:pPr marL="0" indent="0">
              <a:buNone/>
            </a:pPr>
            <a:r>
              <a:rPr lang="en-US" dirty="0"/>
              <a:t>Two important notes: </a:t>
            </a:r>
          </a:p>
          <a:p>
            <a:r>
              <a:rPr lang="en-US" dirty="0">
                <a:latin typeface="+mn-lt"/>
              </a:rPr>
              <a:t>Tools, resources, and rubrics alone will not solve the equity problems</a:t>
            </a:r>
          </a:p>
          <a:p>
            <a:pPr lvl="1"/>
            <a:r>
              <a:rPr lang="en-US" b="1" i="1" dirty="0">
                <a:latin typeface="+mn-lt"/>
              </a:rPr>
              <a:t>We see these are </a:t>
            </a:r>
            <a:r>
              <a:rPr lang="en-US" b="1" i="1" u="sng" dirty="0"/>
              <a:t>harm reduction tools </a:t>
            </a:r>
            <a:r>
              <a:rPr lang="en-US" b="1" i="1" dirty="0"/>
              <a:t>that reduce the burdens of service inequity</a:t>
            </a:r>
          </a:p>
          <a:p>
            <a:r>
              <a:rPr lang="en-US" dirty="0">
                <a:latin typeface="+mn-lt"/>
              </a:rPr>
              <a:t>Tools, resources, and rubrics must be situated with a given academic unit, department, or college context</a:t>
            </a:r>
          </a:p>
          <a:p>
            <a:pPr lvl="1"/>
            <a:r>
              <a:rPr lang="en-US" b="1" i="1" dirty="0">
                <a:latin typeface="+mn-lt"/>
              </a:rPr>
              <a:t>Efforts to </a:t>
            </a:r>
            <a:r>
              <a:rPr lang="en-US" b="1" i="1" u="sng" dirty="0">
                <a:latin typeface="+mn-lt"/>
              </a:rPr>
              <a:t>contextually customize </a:t>
            </a:r>
            <a:r>
              <a:rPr lang="en-US" b="1" i="1" dirty="0">
                <a:latin typeface="+mn-lt"/>
              </a:rPr>
              <a:t>these tools are encouraged</a:t>
            </a:r>
          </a:p>
          <a:p>
            <a:pPr marL="457200" lvl="1" indent="0">
              <a:buNone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1485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1B6FD-66F0-A185-11E6-AE5C0DDCC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EE6B5-1FC6-5252-C3EC-828E4A89A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6021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700" dirty="0"/>
              <a:t>Faculty Service Audit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Faculty On-Campus Committee Service Expectations Rubric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Committee Expectations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Department Service Equity Action Plan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Academic &amp; Institutional Caregiving Reflection</a:t>
            </a:r>
          </a:p>
          <a:p>
            <a:pPr marL="0" indent="0">
              <a:buNone/>
            </a:pPr>
            <a:endParaRPr lang="en-US" sz="2700" dirty="0">
              <a:latin typeface="+mn-lt"/>
            </a:endParaRPr>
          </a:p>
          <a:p>
            <a:pPr marL="0" indent="0">
              <a:buNone/>
            </a:pPr>
            <a:r>
              <a:rPr lang="en-US" sz="2000" i="1" dirty="0">
                <a:latin typeface="+mn-lt"/>
              </a:rPr>
              <a:t>Note: All tools come along with a purpose statement, recommendations for how to use, and opportunities for customization</a:t>
            </a:r>
          </a:p>
        </p:txBody>
      </p:sp>
    </p:spTree>
    <p:extLst>
      <p:ext uri="{BB962C8B-B14F-4D97-AF65-F5344CB8AC3E}">
        <p14:creationId xmlns:p14="http://schemas.microsoft.com/office/powerpoint/2010/main" val="1227450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ocument with text on it&#10;&#10;Description automatically generated">
            <a:extLst>
              <a:ext uri="{FF2B5EF4-FFF2-40B4-BE49-F238E27FC236}">
                <a16:creationId xmlns:a16="http://schemas.microsoft.com/office/drawing/2014/main" id="{E18A1406-75A5-6FE6-82CE-9D21B9ECF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56" y="68263"/>
            <a:ext cx="7967888" cy="6035675"/>
          </a:xfrm>
          <a:noFill/>
        </p:spPr>
      </p:pic>
    </p:spTree>
    <p:extLst>
      <p:ext uri="{BB962C8B-B14F-4D97-AF65-F5344CB8AC3E}">
        <p14:creationId xmlns:p14="http://schemas.microsoft.com/office/powerpoint/2010/main" val="1492259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table of information&#10;&#10;Description automatically generated with medium confidence">
            <a:extLst>
              <a:ext uri="{FF2B5EF4-FFF2-40B4-BE49-F238E27FC236}">
                <a16:creationId xmlns:a16="http://schemas.microsoft.com/office/drawing/2014/main" id="{1C9ECA5A-642D-8090-8623-3F6AE74D1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04" y="68263"/>
            <a:ext cx="8530992" cy="6035675"/>
          </a:xfrm>
          <a:noFill/>
        </p:spPr>
      </p:pic>
    </p:spTree>
    <p:extLst>
      <p:ext uri="{BB962C8B-B14F-4D97-AF65-F5344CB8AC3E}">
        <p14:creationId xmlns:p14="http://schemas.microsoft.com/office/powerpoint/2010/main" val="3378426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white rectangular grid with black text&#10;&#10;Description automatically generated">
            <a:extLst>
              <a:ext uri="{FF2B5EF4-FFF2-40B4-BE49-F238E27FC236}">
                <a16:creationId xmlns:a16="http://schemas.microsoft.com/office/drawing/2014/main" id="{B72B2D68-1C37-5CBB-6762-49AB86BFA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75" y="68263"/>
            <a:ext cx="8268050" cy="6035675"/>
          </a:xfrm>
          <a:noFill/>
        </p:spPr>
      </p:pic>
    </p:spTree>
    <p:extLst>
      <p:ext uri="{BB962C8B-B14F-4D97-AF65-F5344CB8AC3E}">
        <p14:creationId xmlns:p14="http://schemas.microsoft.com/office/powerpoint/2010/main" val="50941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8B331-BB7B-2C0F-9D9F-A01E62A93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details to 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B7759-BA7F-684E-8606-97946392F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 report available on the Service Equity Task Force website by 5/31</a:t>
            </a:r>
          </a:p>
        </p:txBody>
      </p:sp>
    </p:spTree>
    <p:extLst>
      <p:ext uri="{BB962C8B-B14F-4D97-AF65-F5344CB8AC3E}">
        <p14:creationId xmlns:p14="http://schemas.microsoft.com/office/powerpoint/2010/main" val="428914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58C5-7B5D-6D83-26A1-E40CBA8A2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Curiosities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749BC-A71E-CCDF-92FF-FE992625A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+mn-lt"/>
              </a:rPr>
              <a:t>In what ways can we encourage faculty members to capture and report invisible elements of service like academic/institutional caregiving? </a:t>
            </a:r>
          </a:p>
          <a:p>
            <a:r>
              <a:rPr lang="en-US" sz="2400" dirty="0">
                <a:latin typeface="+mn-lt"/>
              </a:rPr>
              <a:t>How might existing tools (e.g., Watermark) be better leveraged to capture more elements of faculty service work?</a:t>
            </a:r>
          </a:p>
          <a:p>
            <a:r>
              <a:rPr lang="en-US" sz="2400" dirty="0">
                <a:latin typeface="+mn-lt"/>
              </a:rPr>
              <a:t>Knowing that issues of equity necessarily implicate issues of identity (e.g., gender, race), how do we grapple with understanding identity-related dynamics when there is hesitation to share identity markers on surveys (i.e., respondents choosing not to disclose)?</a:t>
            </a:r>
          </a:p>
          <a:p>
            <a:r>
              <a:rPr lang="en-US" sz="2400" dirty="0">
                <a:latin typeface="+mn-lt"/>
              </a:rPr>
              <a:t>Understanding the wealth of literature demonstrating undue service burdens for women and faculty members of color, how might gendered and racialized norms be  shaping service experiences in covert ways? </a:t>
            </a:r>
          </a:p>
        </p:txBody>
      </p:sp>
    </p:spTree>
    <p:extLst>
      <p:ext uri="{BB962C8B-B14F-4D97-AF65-F5344CB8AC3E}">
        <p14:creationId xmlns:p14="http://schemas.microsoft.com/office/powerpoint/2010/main" val="4104366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Task Force’s Work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19600"/>
          </a:xfrm>
        </p:spPr>
        <p:txBody>
          <a:bodyPr>
            <a:normAutofit/>
          </a:bodyPr>
          <a:lstStyle/>
          <a:p>
            <a:r>
              <a:rPr lang="en-US" sz="2700" dirty="0"/>
              <a:t>Origin</a:t>
            </a:r>
          </a:p>
          <a:p>
            <a:r>
              <a:rPr lang="en-US" sz="2700" dirty="0"/>
              <a:t>Faculty Fellows</a:t>
            </a:r>
          </a:p>
          <a:p>
            <a:r>
              <a:rPr lang="en-US" sz="2700" dirty="0"/>
              <a:t>Advisory Team </a:t>
            </a:r>
          </a:p>
          <a:p>
            <a:r>
              <a:rPr lang="en-US" sz="2700" dirty="0"/>
              <a:t>Data Collection (surveys &amp; focus groups)</a:t>
            </a:r>
            <a:endParaRPr lang="en-US" sz="2700" b="1" dirty="0">
              <a:latin typeface="+mj-lt"/>
            </a:endParaRPr>
          </a:p>
          <a:p>
            <a:r>
              <a:rPr lang="en-US" sz="2700" dirty="0"/>
              <a:t>Recommendations</a:t>
            </a:r>
          </a:p>
          <a:p>
            <a:r>
              <a:rPr lang="en-US" sz="2700" dirty="0"/>
              <a:t>Full Report (available 5/31)</a:t>
            </a:r>
          </a:p>
          <a:p>
            <a:pPr lvl="1"/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Data Highlights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524000"/>
            <a:ext cx="7924800" cy="4114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Purpose of survey</a:t>
            </a:r>
          </a:p>
          <a:p>
            <a:pPr lvl="1"/>
            <a:r>
              <a:rPr lang="en-US" dirty="0"/>
              <a:t>Capture service practices and experiences of UCCS faculty members </a:t>
            </a:r>
          </a:p>
          <a:p>
            <a:r>
              <a:rPr lang="en-US" dirty="0"/>
              <a:t>Participation </a:t>
            </a:r>
          </a:p>
          <a:p>
            <a:pPr lvl="1"/>
            <a:r>
              <a:rPr lang="en-US" dirty="0"/>
              <a:t>130 &gt; 0.50 FTE faculty participants representing all colleges</a:t>
            </a:r>
          </a:p>
          <a:p>
            <a:pPr lvl="1"/>
            <a:r>
              <a:rPr lang="en-US" dirty="0"/>
              <a:t>Although diversity in gender and race was captured, the demographics of the survey participants did not directly match that of UCCS faculty members </a:t>
            </a:r>
          </a:p>
          <a:p>
            <a:pPr lvl="2"/>
            <a:r>
              <a:rPr lang="en-US" dirty="0"/>
              <a:t>Women were overrepresented</a:t>
            </a:r>
          </a:p>
          <a:p>
            <a:pPr lvl="2"/>
            <a:r>
              <a:rPr lang="en-US" dirty="0"/>
              <a:t>People of Color were underrepresented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67430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Data Highlights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524000"/>
            <a:ext cx="7924800" cy="4114800"/>
          </a:xfrm>
        </p:spPr>
        <p:txBody>
          <a:bodyPr>
            <a:normAutofit/>
          </a:bodyPr>
          <a:lstStyle/>
          <a:p>
            <a:r>
              <a:rPr lang="en-US" dirty="0"/>
              <a:t>Key areas of investigation &amp; preliminary findings</a:t>
            </a:r>
          </a:p>
          <a:p>
            <a:pPr lvl="1"/>
            <a:r>
              <a:rPr lang="en-US" dirty="0"/>
              <a:t>Service engagement and workload</a:t>
            </a:r>
          </a:p>
          <a:p>
            <a:pPr lvl="1"/>
            <a:r>
              <a:rPr lang="en-US" dirty="0"/>
              <a:t>Service awareness and clarity</a:t>
            </a:r>
          </a:p>
          <a:p>
            <a:pPr lvl="1"/>
            <a:r>
              <a:rPr lang="en-US" dirty="0"/>
              <a:t>Service culture</a:t>
            </a:r>
          </a:p>
          <a:p>
            <a:pPr lvl="1"/>
            <a:r>
              <a:rPr lang="en-US" dirty="0"/>
              <a:t>Academic caregiving / institutional housekeeping</a:t>
            </a:r>
          </a:p>
          <a:p>
            <a:pPr lvl="1"/>
            <a:r>
              <a:rPr lang="en-US" dirty="0"/>
              <a:t>Watermark usage</a:t>
            </a:r>
          </a:p>
        </p:txBody>
      </p:sp>
    </p:spTree>
    <p:extLst>
      <p:ext uri="{BB962C8B-B14F-4D97-AF65-F5344CB8AC3E}">
        <p14:creationId xmlns:p14="http://schemas.microsoft.com/office/powerpoint/2010/main" val="3020190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EFEAF-289F-1794-155E-F9351E29C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Engagement &amp; Workload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9C826-E901-F749-02B9-41C7D7FFC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7391400" cy="4419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Symbol" pitchFamily="2" charset="2"/>
              <a:buChar char=""/>
            </a:pPr>
            <a:r>
              <a:rPr lang="en-US" sz="20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 significant difference in service workload was found between professional field groups </a:t>
            </a:r>
          </a:p>
          <a:p>
            <a:pPr lvl="1">
              <a:spcBef>
                <a:spcPts val="0"/>
              </a:spcBef>
              <a:buFont typeface="Symbol" pitchFamily="2" charset="2"/>
              <a:buChar char=""/>
            </a:pPr>
            <a:r>
              <a:rPr lang="en-US" sz="2000" dirty="0">
                <a:latin typeface="+mn-lt"/>
              </a:rPr>
              <a:t>(F96, 120) = [5.011], p &lt; 0.001). </a:t>
            </a:r>
            <a:endParaRPr lang="en-US" sz="20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endParaRPr lang="en-US" sz="20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Symbol" pitchFamily="2" charset="2"/>
              <a:buChar char=""/>
            </a:pPr>
            <a:r>
              <a:rPr lang="en-US" sz="20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There was a significant difference in time spent on service between IRC and TT/T faculty groups </a:t>
            </a:r>
          </a:p>
          <a:p>
            <a:pPr lvl="1">
              <a:spcBef>
                <a:spcPts val="0"/>
              </a:spcBef>
              <a:buFont typeface="Symbol" pitchFamily="2" charset="2"/>
              <a:buChar char=""/>
            </a:pPr>
            <a:r>
              <a:rPr lang="en-US" sz="2000" dirty="0">
                <a:latin typeface="+mn-lt"/>
              </a:rPr>
              <a:t>(F(5, 121) = [4.030], p = 0.002)</a:t>
            </a:r>
            <a:endParaRPr lang="en-US" sz="20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879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D3DE-7BF0-24CB-0CE1-ACDA7E187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Awareness &amp; Clarity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91243B9-7EA4-F176-AA2F-4F987FF194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634827"/>
              </p:ext>
            </p:extLst>
          </p:nvPr>
        </p:nvGraphicFramePr>
        <p:xfrm>
          <a:off x="228601" y="1417638"/>
          <a:ext cx="4270233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A0CD9C5-235E-19E1-540E-EC5C12D374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219401"/>
              </p:ext>
            </p:extLst>
          </p:nvPr>
        </p:nvGraphicFramePr>
        <p:xfrm>
          <a:off x="4645169" y="1533185"/>
          <a:ext cx="4503594" cy="4564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9727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CC9E0-6C91-CF5C-E51D-C97B09C96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Service Culture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EA0405E-881B-9ABA-000D-B85176C439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>
                <a:latin typeface="+mn-lt"/>
              </a:rPr>
              <a:t>There was a significant difference found between faculty types on the perception of hidden consequences to saying no to service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(F(5, 120) = [2.937], p = 0.015).</a:t>
            </a:r>
          </a:p>
          <a:p>
            <a:pPr>
              <a:lnSpc>
                <a:spcPct val="90000"/>
              </a:lnSpc>
            </a:pPr>
            <a:endParaRPr lang="en-US" sz="26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0B80BB3-D38D-567E-3BAB-1892F574DC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9255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6629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AC72D-C1AA-BFEF-91C2-B2059E255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Caregiving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54CF8B-2A83-AF68-0AE8-078131383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Unidentified, unrecognized, un-resourced, informal practices</a:t>
            </a:r>
          </a:p>
          <a:p>
            <a:r>
              <a:rPr lang="en-US" dirty="0"/>
              <a:t>Everyday ”institutional housework”</a:t>
            </a:r>
          </a:p>
          <a:p>
            <a:r>
              <a:rPr lang="en-US" dirty="0"/>
              <a:t>Emotional work with students</a:t>
            </a:r>
          </a:p>
          <a:p>
            <a:r>
              <a:rPr lang="en-US" dirty="0"/>
              <a:t>Care work within the university</a:t>
            </a:r>
          </a:p>
          <a:p>
            <a:r>
              <a:rPr lang="en-US" dirty="0"/>
              <a:t>Essential tasks</a:t>
            </a:r>
          </a:p>
          <a:p>
            <a:r>
              <a:rPr lang="en-US" dirty="0"/>
              <a:t>Informal mentoring, student support, colleague support</a:t>
            </a:r>
          </a:p>
          <a:p>
            <a:r>
              <a:rPr lang="en-US" dirty="0"/>
              <a:t>Tending survival of academic programs</a:t>
            </a:r>
          </a:p>
          <a:p>
            <a:r>
              <a:rPr lang="en-US" dirty="0"/>
              <a:t>Labor holding the university together</a:t>
            </a:r>
          </a:p>
          <a:p>
            <a:r>
              <a:rPr lang="en-US" dirty="0"/>
              <a:t>Community outreach</a:t>
            </a:r>
          </a:p>
        </p:txBody>
      </p:sp>
    </p:spTree>
    <p:extLst>
      <p:ext uri="{BB962C8B-B14F-4D97-AF65-F5344CB8AC3E}">
        <p14:creationId xmlns:p14="http://schemas.microsoft.com/office/powerpoint/2010/main" val="2765320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B9F51-2125-E41F-3D81-7B973DA12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Academic Caregiving (Institutional Housekeeping)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A13BEC3-E9B0-D72A-E9BA-4B03438EFD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>
                <a:latin typeface="+mn-lt"/>
              </a:rPr>
              <a:t>There was a significant difference in time spent on academic caregiving between colleges 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(F[5, 122] = 2.462, p = 0.037)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there was not enough power for post-hoc tests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56D21F6-3842-6FFD-273C-8E2A49AAF0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3996745"/>
              </p:ext>
            </p:extLst>
          </p:nvPr>
        </p:nvGraphicFramePr>
        <p:xfrm>
          <a:off x="4114800" y="1600200"/>
          <a:ext cx="4876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1224787"/>
      </p:ext>
    </p:extLst>
  </p:cSld>
  <p:clrMapOvr>
    <a:masterClrMapping/>
  </p:clrMapOvr>
</p:sld>
</file>

<file path=ppt/theme/theme1.xml><?xml version="1.0" encoding="utf-8"?>
<a:theme xmlns:a="http://schemas.openxmlformats.org/drawingml/2006/main" name="uccs-powerpoint-template-2014-cobrand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598C67725F45458626E8D341F66A82" ma:contentTypeVersion="17" ma:contentTypeDescription="Create a new document." ma:contentTypeScope="" ma:versionID="592c84566fe020f13f9fce558b629a2a">
  <xsd:schema xmlns:xsd="http://www.w3.org/2001/XMLSchema" xmlns:xs="http://www.w3.org/2001/XMLSchema" xmlns:p="http://schemas.microsoft.com/office/2006/metadata/properties" xmlns:ns2="bb545e35-b962-4eb7-b140-fe632bd2d300" xmlns:ns3="5995949f-8785-44a5-bc92-8219c7107fc7" targetNamespace="http://schemas.microsoft.com/office/2006/metadata/properties" ma:root="true" ma:fieldsID="dc6735f246983aeefab284ca45eeaf9f" ns2:_="" ns3:_="">
    <xsd:import namespace="bb545e35-b962-4eb7-b140-fe632bd2d300"/>
    <xsd:import namespace="5995949f-8785-44a5-bc92-8219c7107f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45e35-b962-4eb7-b140-fe632bd2d3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7373dcc-d629-4f14-9a28-796bffe926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5949f-8785-44a5-bc92-8219c7107fc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b0a3c77f-5b79-410a-813e-a60e604e70c5}" ma:internalName="TaxCatchAll" ma:showField="CatchAllData" ma:web="5995949f-8785-44a5-bc92-8219c7107f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545e35-b962-4eb7-b140-fe632bd2d300">
      <Terms xmlns="http://schemas.microsoft.com/office/infopath/2007/PartnerControls"/>
    </lcf76f155ced4ddcb4097134ff3c332f>
    <TaxCatchAll xmlns="5995949f-8785-44a5-bc92-8219c7107fc7"/>
  </documentManagement>
</p:properties>
</file>

<file path=customXml/itemProps1.xml><?xml version="1.0" encoding="utf-8"?>
<ds:datastoreItem xmlns:ds="http://schemas.openxmlformats.org/officeDocument/2006/customXml" ds:itemID="{9A366D17-23CB-4DEF-BCA9-AD8AA75325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5C17B9-E9EE-4CAC-A577-0E5AC009F9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545e35-b962-4eb7-b140-fe632bd2d300"/>
    <ds:schemaRef ds:uri="5995949f-8785-44a5-bc92-8219c7107f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E7ED45-0B62-4717-AEC1-A3905D070024}">
  <ds:schemaRefs>
    <ds:schemaRef ds:uri="5995949f-8785-44a5-bc92-8219c7107fc7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bb545e35-b962-4eb7-b140-fe632bd2d300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uccs-powerpoint-template-2014-cobranded</Template>
  <TotalTime>3147</TotalTime>
  <Words>717</Words>
  <Application>Microsoft Office PowerPoint</Application>
  <PresentationFormat>On-screen Show (4:3)</PresentationFormat>
  <Paragraphs>94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Arial Black</vt:lpstr>
      <vt:lpstr>Symbol</vt:lpstr>
      <vt:lpstr>uccs-powerpoint-template-2014-cobranded</vt:lpstr>
      <vt:lpstr>Service Equity Task Force 2023-2024</vt:lpstr>
      <vt:lpstr>Overview of Task Force’s Work</vt:lpstr>
      <vt:lpstr>Survey Data Highlights</vt:lpstr>
      <vt:lpstr>Survey Data Highlights</vt:lpstr>
      <vt:lpstr>Service Engagement &amp; Workload </vt:lpstr>
      <vt:lpstr>Service Awareness &amp; Clarity</vt:lpstr>
      <vt:lpstr>Service Culture</vt:lpstr>
      <vt:lpstr>Academic Caregiving</vt:lpstr>
      <vt:lpstr>Academic Caregiving (Institutional Housekeeping)</vt:lpstr>
      <vt:lpstr>Watermark Use</vt:lpstr>
      <vt:lpstr>Focus Group Highlights</vt:lpstr>
      <vt:lpstr>Focus Group Highlights</vt:lpstr>
      <vt:lpstr>Recommendations</vt:lpstr>
      <vt:lpstr>Five Tools</vt:lpstr>
      <vt:lpstr>PowerPoint Presentation</vt:lpstr>
      <vt:lpstr>PowerPoint Presentation</vt:lpstr>
      <vt:lpstr>PowerPoint Presentation</vt:lpstr>
      <vt:lpstr>More details to come</vt:lpstr>
      <vt:lpstr>Concluding Curiosities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Schaming</dc:creator>
  <cp:lastModifiedBy>Lindsay Coppa</cp:lastModifiedBy>
  <cp:revision>9</cp:revision>
  <dcterms:created xsi:type="dcterms:W3CDTF">2021-01-22T16:40:50Z</dcterms:created>
  <dcterms:modified xsi:type="dcterms:W3CDTF">2024-08-21T16:50:32Z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0x010100F7598C67725F45458626E8D341F66A82</vt:lpwstr>
  </property>
</Properties>
</file>